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3671" r:id="rId2"/>
  </p:sldMasterIdLst>
  <p:notesMasterIdLst>
    <p:notesMasterId r:id="rId51"/>
  </p:notesMasterIdLst>
  <p:sldIdLst>
    <p:sldId id="311" r:id="rId3"/>
    <p:sldId id="312" r:id="rId4"/>
    <p:sldId id="313" r:id="rId5"/>
    <p:sldId id="260" r:id="rId6"/>
    <p:sldId id="263" r:id="rId7"/>
    <p:sldId id="359" r:id="rId8"/>
    <p:sldId id="262" r:id="rId9"/>
    <p:sldId id="265" r:id="rId10"/>
    <p:sldId id="266" r:id="rId11"/>
    <p:sldId id="267" r:id="rId12"/>
    <p:sldId id="268" r:id="rId13"/>
    <p:sldId id="269" r:id="rId14"/>
    <p:sldId id="322" r:id="rId15"/>
    <p:sldId id="271" r:id="rId16"/>
    <p:sldId id="272" r:id="rId17"/>
    <p:sldId id="273" r:id="rId18"/>
    <p:sldId id="275" r:id="rId19"/>
    <p:sldId id="300" r:id="rId20"/>
    <p:sldId id="368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60" r:id="rId29"/>
    <p:sldId id="329" r:id="rId30"/>
    <p:sldId id="335" r:id="rId31"/>
    <p:sldId id="354" r:id="rId32"/>
    <p:sldId id="336" r:id="rId33"/>
    <p:sldId id="337" r:id="rId34"/>
    <p:sldId id="338" r:id="rId35"/>
    <p:sldId id="352" r:id="rId36"/>
    <p:sldId id="358" r:id="rId37"/>
    <p:sldId id="361" r:id="rId38"/>
    <p:sldId id="353" r:id="rId39"/>
    <p:sldId id="357" r:id="rId40"/>
    <p:sldId id="356" r:id="rId41"/>
    <p:sldId id="283" r:id="rId42"/>
    <p:sldId id="317" r:id="rId43"/>
    <p:sldId id="362" r:id="rId44"/>
    <p:sldId id="363" r:id="rId45"/>
    <p:sldId id="342" r:id="rId46"/>
    <p:sldId id="364" r:id="rId47"/>
    <p:sldId id="365" r:id="rId48"/>
    <p:sldId id="366" r:id="rId49"/>
    <p:sldId id="367" r:id="rId5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zabeth Capstick" initials="E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03" autoAdjust="0"/>
    <p:restoredTop sz="87433" autoAdjust="0"/>
  </p:normalViewPr>
  <p:slideViewPr>
    <p:cSldViewPr>
      <p:cViewPr varScale="1">
        <p:scale>
          <a:sx n="74" d="100"/>
          <a:sy n="74" d="100"/>
        </p:scale>
        <p:origin x="9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When you combine the 3 questions with the PDSA cycle—you get the MFI</a:t>
            </a:r>
          </a:p>
          <a:p>
            <a:pPr eaLnBrk="1" hangingPunct="1"/>
            <a:r>
              <a:rPr lang="en-US" dirty="0" smtClean="0">
                <a:latin typeface="Arial" pitchFamily="34" charset="0"/>
              </a:rPr>
              <a:t>Use it in the community as the change model to provide structure to improvement activities—the model is action learning as to what works/fails in small, iterative cycles of testing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64055" indent="-2938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75471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45659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15848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86036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56224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26413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96601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2790323-80EC-42DF-9256-1FA9CE5B85B0}" type="slidenum">
              <a:rPr lang="en-US" smtClean="0">
                <a:solidFill>
                  <a:prstClr val="black"/>
                </a:solidFill>
              </a:rPr>
              <a:pPr eaLnBrk="1" hangingPunct="1"/>
              <a:t>4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255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3325" y="706438"/>
            <a:ext cx="4679950" cy="3509962"/>
          </a:xfrm>
          <a:ln cap="flat"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15" tIns="46809" rIns="93615" bIns="46809"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71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8468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We assume that this</a:t>
            </a:r>
            <a:r>
              <a:rPr lang="en-US" baseline="0" dirty="0" smtClean="0">
                <a:latin typeface="Arial" pitchFamily="34" charset="0"/>
              </a:rPr>
              <a:t> is “Tell what your going to tell them” as opposed to teaching at this point.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64055" indent="-2938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75471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45659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15848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86036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56224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26413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96601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F97E8E4-7887-4BE1-BA69-04402CA1DEE3}" type="slidenum">
              <a:rPr lang="en-US" smtClean="0">
                <a:solidFill>
                  <a:prstClr val="black"/>
                </a:solidFill>
              </a:rPr>
              <a:pPr eaLnBrk="1" hangingPunct="1"/>
              <a:t>7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6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we need the first bullet?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691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Hesitant to mention that measurement requires chart review…a little daunting. </a:t>
            </a:r>
          </a:p>
          <a:p>
            <a:r>
              <a:rPr lang="en-US" dirty="0" smtClean="0"/>
              <a:t>“Just enough measurement to support</a:t>
            </a:r>
            <a:r>
              <a:rPr lang="en-US" baseline="0" dirty="0" smtClean="0"/>
              <a:t> improvement”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627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we need the first bullet?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994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Is</a:t>
            </a:r>
            <a:r>
              <a:rPr lang="en-US" altLang="en-US" baseline="0" dirty="0" smtClean="0"/>
              <a:t> the defect not completing the step?  We want to make clear that looking for defects/problems is more than just missing a step?  (</a:t>
            </a:r>
            <a:r>
              <a:rPr lang="en-US" altLang="en-US" baseline="0" dirty="0" err="1" smtClean="0"/>
              <a:t>ie</a:t>
            </a:r>
            <a:r>
              <a:rPr lang="en-US" altLang="en-US" baseline="0" dirty="0" smtClean="0"/>
              <a:t>. someone is administering the vaccine but not reliably the correct vaccine)</a:t>
            </a:r>
            <a:endParaRPr lang="en-US" altLang="en-US" dirty="0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4BB063C8-040B-4328-8EAF-6F50492378BB}" type="slidenum">
              <a:rPr lang="en-US" altLang="en-US">
                <a:solidFill>
                  <a:prstClr val="black"/>
                </a:solidFill>
                <a:latin typeface="Arial" charset="0"/>
                <a:cs typeface="Arial" charset="0"/>
              </a:rPr>
              <a:pPr eaLnBrk="1" hangingPunct="1"/>
              <a:t>16</a:t>
            </a:fld>
            <a:endParaRPr lang="en-US" alt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643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AF539-B2C1-4B9F-98E8-E59804D3AB3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04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We assume that this</a:t>
            </a:r>
            <a:r>
              <a:rPr lang="en-US" baseline="0" dirty="0" smtClean="0">
                <a:latin typeface="Arial" pitchFamily="34" charset="0"/>
              </a:rPr>
              <a:t> is “Tell what your going to tell them” as opposed to teaching at this point.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64055" indent="-2938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75471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45659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15848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86036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56224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26413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96601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F97E8E4-7887-4BE1-BA69-04402CA1DEE3}" type="slidenum">
              <a:rPr lang="en-US" smtClean="0">
                <a:solidFill>
                  <a:prstClr val="black"/>
                </a:solidFill>
              </a:rPr>
              <a:pPr eaLnBrk="1" hangingPunct="1"/>
              <a:t>19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6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 serves to highlight</a:t>
            </a:r>
            <a:r>
              <a:rPr lang="en-US" baseline="0" dirty="0" smtClean="0"/>
              <a:t> that we are talking about the next steps to select a change to Test</a:t>
            </a:r>
          </a:p>
          <a:p>
            <a:r>
              <a:rPr lang="en-US" baseline="0" dirty="0" smtClean="0"/>
              <a:t>And the first step in helping them select a test, it to understand reliability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061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Nuclear</a:t>
            </a:r>
            <a:r>
              <a:rPr lang="en-US" baseline="0" dirty="0" smtClean="0"/>
              <a:t> Submarine – standardized process for reactors on submarines – Owner – Hyman Rickover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AF539-B2C1-4B9F-98E8-E59804D3AB3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670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are </a:t>
            </a:r>
            <a:r>
              <a:rPr lang="en-US" dirty="0" err="1" smtClean="0"/>
              <a:t>are</a:t>
            </a:r>
            <a:r>
              <a:rPr lang="en-US" baseline="0" dirty="0" smtClean="0"/>
              <a:t> going to do differently and its better – lets all learn from you</a:t>
            </a:r>
          </a:p>
          <a:p>
            <a:r>
              <a:rPr lang="en-US" baseline="0" dirty="0" smtClean="0"/>
              <a:t>Comparing to benchmark – fooling themselves that they have reliable processes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Campaigns 0 Central Lines and 0 Pneumonias –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is that working?</a:t>
            </a:r>
          </a:p>
          <a:p>
            <a:endParaRPr lang="en-US" baseline="0" dirty="0" smtClean="0"/>
          </a:p>
          <a:p>
            <a:r>
              <a:rPr lang="en-US" baseline="0" dirty="0" smtClean="0"/>
              <a:t>Policy – Policies are important – processes that support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AF539-B2C1-4B9F-98E8-E59804D3AB3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827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905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64055" indent="-2938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75471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45659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15848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86036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56224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26413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96601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F97E8E4-7887-4BE1-BA69-04402CA1DEE3}" type="slidenum">
              <a:rPr lang="en-US" smtClean="0">
                <a:solidFill>
                  <a:prstClr val="black"/>
                </a:solidFill>
              </a:rPr>
              <a:pPr eaLnBrk="1" hangingPunct="1"/>
              <a:t>28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88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Large group discussion:</a:t>
            </a:r>
          </a:p>
          <a:p>
            <a:r>
              <a:rPr lang="en-US" dirty="0" smtClean="0"/>
              <a:t>Changes to test</a:t>
            </a:r>
          </a:p>
          <a:p>
            <a:r>
              <a:rPr lang="en-US" dirty="0" smtClean="0"/>
              <a:t>Keeping tests small</a:t>
            </a:r>
          </a:p>
          <a:p>
            <a:pPr marL="0" indent="0">
              <a:buNone/>
            </a:pPr>
            <a:r>
              <a:rPr lang="en-US" dirty="0" smtClean="0"/>
              <a:t>What makes an effective intervention/change? </a:t>
            </a:r>
            <a:r>
              <a:rPr lang="en-US" sz="1100" i="1" dirty="0" smtClean="0"/>
              <a:t>(see handouts)</a:t>
            </a:r>
            <a:endParaRPr lang="en-US" sz="11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2877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Yvonne</a:t>
            </a:r>
            <a:r>
              <a:rPr lang="en-US" baseline="0" dirty="0" smtClean="0"/>
              <a:t> starts with the next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964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Yvonne starts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86799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Examples of how you could involve patients in identifying changes to test</a:t>
            </a:r>
          </a:p>
          <a:p>
            <a:endParaRPr lang="en-US" sz="1200" dirty="0" smtClean="0"/>
          </a:p>
          <a:p>
            <a:r>
              <a:rPr lang="en-US" sz="1200" dirty="0" smtClean="0"/>
              <a:t>Examples of how to involve patients in testing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1351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880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3325" y="706438"/>
            <a:ext cx="4679950" cy="3509962"/>
          </a:xfrm>
          <a:ln cap="flat"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15" tIns="46809" rIns="93615" bIns="46809"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18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Practice managers will get more hands</a:t>
            </a:r>
            <a:r>
              <a:rPr lang="en-US" baseline="0" dirty="0" smtClean="0"/>
              <a:t> on experience with the PDSA form on October 30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If there is time, as a group, let’s use the PDSA form to make a plan for one of the changes to be tested.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3484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When you combine the 3 questions with the PDSA cycle—you get the MFI</a:t>
            </a:r>
          </a:p>
          <a:p>
            <a:pPr eaLnBrk="1" hangingPunct="1"/>
            <a:r>
              <a:rPr lang="en-US" dirty="0" smtClean="0">
                <a:latin typeface="Arial" pitchFamily="34" charset="0"/>
              </a:rPr>
              <a:t>Use it in the community as the change model to provide structure to improvement activities—the model is action learning as to what works/fails in small, iterative cycles of testing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64055" indent="-2938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75471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45659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15848" indent="-23509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86036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56224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26413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96601" indent="-2350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2790323-80EC-42DF-9256-1FA9CE5B85B0}" type="slidenum">
              <a:rPr lang="en-US" smtClean="0">
                <a:solidFill>
                  <a:prstClr val="black"/>
                </a:solidFill>
              </a:rPr>
              <a:pPr eaLnBrk="1" hangingPunct="1"/>
              <a:t>38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811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we need the first bullet?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0784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5171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/>
            <a:r>
              <a:rPr lang="en-US" b="1" dirty="0"/>
              <a:t>Accelerating Improvement in Health Care </a:t>
            </a:r>
            <a:endParaRPr lang="en-US" dirty="0"/>
          </a:p>
          <a:p>
            <a:pPr eaLnBrk="0" hangingPunct="0"/>
            <a:r>
              <a:rPr lang="en-US" b="1" i="1" dirty="0"/>
              <a:t>Steve Spear</a:t>
            </a:r>
            <a:endParaRPr lang="en-US" dirty="0"/>
          </a:p>
          <a:p>
            <a:pPr eaLnBrk="0" hangingPunct="0"/>
            <a:r>
              <a:rPr lang="en-US" i="1" dirty="0"/>
              <a:t>Senior Fellow, Institute for Healthcare Improvement</a:t>
            </a:r>
            <a:endParaRPr lang="en-US" dirty="0"/>
          </a:p>
          <a:p>
            <a:pPr eaLnBrk="0" hangingPunct="0"/>
            <a:r>
              <a:rPr lang="en-US" i="1" dirty="0"/>
              <a:t>Senior lecturer, Massachusetts Institute of Technology, Sloan School of Management</a:t>
            </a:r>
            <a:endParaRPr lang="en-US" dirty="0"/>
          </a:p>
          <a:p>
            <a:pPr eaLnBrk="0" hangingPunct="0"/>
            <a:r>
              <a:rPr lang="en-US" i="1" dirty="0"/>
              <a:t>Faculty for the PROMISES (Proactive Reduction of Outpatient Malpractice: Improving Safety, Efficiency, and Satisfaction) Project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0437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943" indent="-232943" eaLnBrk="0" hangingPunct="0">
              <a:buAutoNum type="arabicPeriod"/>
            </a:pPr>
            <a:r>
              <a:rPr lang="en-US" u="sng" dirty="0"/>
              <a:t>Incorporating the detection of problems as part of everyone’s job</a:t>
            </a:r>
            <a:r>
              <a:rPr lang="en-US" dirty="0"/>
              <a:t> - The expectation is that everyone is looking out for problems or potential problems and bringing attention to them in order to fix them. </a:t>
            </a:r>
          </a:p>
          <a:p>
            <a:pPr eaLnBrk="0" hangingPunct="0"/>
            <a:endParaRPr lang="en-US" dirty="0"/>
          </a:p>
          <a:p>
            <a:pPr eaLnBrk="0" hangingPunct="0"/>
            <a:r>
              <a:rPr lang="en-US" dirty="0"/>
              <a:t>2. </a:t>
            </a:r>
            <a:r>
              <a:rPr lang="en-US" u="sng" dirty="0"/>
              <a:t>Being prepared to identify and solve problems</a:t>
            </a:r>
            <a:r>
              <a:rPr lang="en-US" dirty="0"/>
              <a:t> (many models are available to aid in formalizing this process) </a:t>
            </a:r>
          </a:p>
          <a:p>
            <a:pPr eaLnBrk="0" hangingPunct="0"/>
            <a:r>
              <a:rPr lang="en-US" dirty="0"/>
              <a:t>Problems are identified by quickly determining why the specific problem is happening by quickly investigating possibilities; and</a:t>
            </a:r>
          </a:p>
          <a:p>
            <a:pPr eaLnBrk="0" hangingPunct="0"/>
            <a:r>
              <a:rPr lang="en-US" dirty="0"/>
              <a:t>Implementing small changes to address the problem. These changes are simple and measureable so that success is easily and quickly determined. Small changes are tried over and over until a solution to the problem is found. </a:t>
            </a:r>
          </a:p>
          <a:p>
            <a:pPr eaLnBrk="0" hangingPunct="0"/>
            <a:endParaRPr lang="en-US" dirty="0"/>
          </a:p>
          <a:p>
            <a:pPr eaLnBrk="0" hangingPunct="0"/>
            <a:r>
              <a:rPr lang="en-US" dirty="0"/>
              <a:t>3. </a:t>
            </a:r>
            <a:r>
              <a:rPr lang="en-US" u="sng" dirty="0"/>
              <a:t>When something works, planning how to spread it throughout the organization</a:t>
            </a:r>
            <a:r>
              <a:rPr lang="en-US" dirty="0"/>
              <a:t> and make it part of the new way things are done  - This is accomplished not just by letting everyone know that this is the way it must be but </a:t>
            </a:r>
            <a:r>
              <a:rPr lang="en-US" u="sng" dirty="0"/>
              <a:t>showing how it developed and how it will improve their work</a:t>
            </a:r>
            <a:r>
              <a:rPr lang="en-US" dirty="0"/>
              <a:t>. </a:t>
            </a:r>
          </a:p>
          <a:p>
            <a:pPr eaLnBrk="0" hangingPunct="0"/>
            <a:endParaRPr lang="en-US" dirty="0"/>
          </a:p>
          <a:p>
            <a:pPr eaLnBrk="0" hangingPunct="0"/>
            <a:r>
              <a:rPr lang="en-US" dirty="0"/>
              <a:t>4. </a:t>
            </a:r>
            <a:r>
              <a:rPr lang="en-US" u="sng" dirty="0"/>
              <a:t>Leadership that ensures that all staff are actively included, motivated, encouraged and given time to:</a:t>
            </a:r>
            <a:endParaRPr lang="en-US" dirty="0"/>
          </a:p>
          <a:p>
            <a:pPr marL="815302" lvl="2" eaLnBrk="0" hangingPunct="0"/>
            <a:r>
              <a:rPr lang="en-US" sz="1100" dirty="0"/>
              <a:t>Identify problems</a:t>
            </a:r>
          </a:p>
          <a:p>
            <a:pPr marL="815302" lvl="2" eaLnBrk="0" hangingPunct="0"/>
            <a:r>
              <a:rPr lang="en-US" sz="1100" dirty="0"/>
              <a:t>Propose solutions</a:t>
            </a:r>
          </a:p>
          <a:p>
            <a:pPr marL="815302" lvl="2" eaLnBrk="0" hangingPunct="0"/>
            <a:r>
              <a:rPr lang="en-US" sz="1100" dirty="0"/>
              <a:t>Implement the solutions rapidly</a:t>
            </a:r>
          </a:p>
          <a:p>
            <a:pPr marL="815302" lvl="2" eaLnBrk="0" hangingPunct="0"/>
            <a:r>
              <a:rPr lang="en-US" sz="1100" dirty="0"/>
              <a:t>Evaluate each solution </a:t>
            </a:r>
          </a:p>
          <a:p>
            <a:pPr marL="815302" lvl="2" eaLnBrk="0" hangingPunct="0"/>
            <a:r>
              <a:rPr lang="en-US" sz="1100" dirty="0"/>
              <a:t>Recommend the best solution </a:t>
            </a:r>
          </a:p>
          <a:p>
            <a:pPr marL="815302" lvl="2" eaLnBrk="0" hangingPunct="0"/>
            <a:r>
              <a:rPr lang="en-US" sz="1100" dirty="0"/>
              <a:t>Spread the discovery to others</a:t>
            </a:r>
          </a:p>
          <a:p>
            <a:pPr indent="-116472" eaLnBrk="0" hangingPunct="0"/>
            <a:endParaRPr lang="en-US" sz="1100" dirty="0"/>
          </a:p>
          <a:p>
            <a:pPr eaLnBrk="0" hangingPunct="0"/>
            <a:r>
              <a:rPr lang="en-US" sz="1100" b="1" dirty="0"/>
              <a:t>Accelerating Improvement in Health Care </a:t>
            </a:r>
            <a:endParaRPr lang="en-US" sz="1100" dirty="0"/>
          </a:p>
          <a:p>
            <a:pPr eaLnBrk="0" hangingPunct="0"/>
            <a:r>
              <a:rPr lang="en-US" sz="1100" b="1" i="1" dirty="0"/>
              <a:t>Steve Spear</a:t>
            </a:r>
            <a:endParaRPr lang="en-US" sz="1100" dirty="0"/>
          </a:p>
          <a:p>
            <a:pPr eaLnBrk="0" hangingPunct="0"/>
            <a:r>
              <a:rPr lang="en-US" sz="1100" i="1" dirty="0"/>
              <a:t>Senior Fellow, Institute for Healthcare Improvement</a:t>
            </a:r>
            <a:endParaRPr lang="en-US" sz="1100" dirty="0"/>
          </a:p>
          <a:p>
            <a:pPr eaLnBrk="0" hangingPunct="0"/>
            <a:r>
              <a:rPr lang="en-US" sz="1100" i="1" dirty="0"/>
              <a:t>Senior lecturer, Massachusetts Institute of Technology, Sloan School of Management</a:t>
            </a:r>
            <a:endParaRPr lang="en-US" sz="1100" dirty="0"/>
          </a:p>
          <a:p>
            <a:pPr eaLnBrk="0" hangingPunct="0"/>
            <a:r>
              <a:rPr lang="en-US" sz="1100" i="1" dirty="0"/>
              <a:t>Faculty for the PROMISES (Proactive Reduction of Outpatient Malpractice: Improving Safety, Efficiency, and Satisfaction) Project </a:t>
            </a:r>
            <a:endParaRPr lang="en-US" sz="1100" dirty="0"/>
          </a:p>
          <a:p>
            <a:pPr indent="-116472" eaLnBrk="0" hangingPunct="0"/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71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838200"/>
            <a:ext cx="82296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552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4196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343400" y="6324600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959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Graphic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HI_Symbo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6224588"/>
            <a:ext cx="4397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445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548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35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818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57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74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0619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97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317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0467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4735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5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5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4478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6243200"/>
            <a:ext cx="2590799" cy="4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044064"/>
            <a:ext cx="2514600" cy="7377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8" r:id="rId12"/>
    <p:sldLayoutId id="2147483669" r:id="rId13"/>
    <p:sldLayoutId id="2147483670" r:id="rId14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4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flickr.com/photos/qmnonic/" TargetMode="External"/><Relationship Id="rId4" Type="http://schemas.openxmlformats.org/officeDocument/2006/relationships/hyperlink" Target="https://www.flickr.com/photos/58575431@N00/5602335734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sf.or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1999" y="2590801"/>
            <a:ext cx="7764439" cy="2667000"/>
          </a:xfrm>
        </p:spPr>
        <p:txBody>
          <a:bodyPr/>
          <a:lstStyle/>
          <a:p>
            <a:r>
              <a:rPr lang="en-US" sz="2400" b="1" u="sng" dirty="0" smtClean="0"/>
              <a:t/>
            </a:r>
            <a:br>
              <a:rPr lang="en-US" sz="2400" b="1" u="sng" dirty="0" smtClean="0"/>
            </a:br>
            <a:r>
              <a:rPr lang="en-US" sz="3200" b="1" dirty="0"/>
              <a:t>Using the Model for Improvement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to </a:t>
            </a:r>
            <a:r>
              <a:rPr lang="en-US" sz="3200" b="1" dirty="0"/>
              <a:t>Improve Reliability of Care Processes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b="1" dirty="0"/>
              <a:t>Jennifer Lenoci-Edwards, RN, MPH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Director, Patient Safety, Institute for Healthcare </a:t>
            </a:r>
            <a:r>
              <a:rPr lang="en-US" sz="1800" i="1" dirty="0" smtClean="0"/>
              <a:t>Improvement (IHI)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b="1" dirty="0"/>
              <a:t>Yvonne Cheung, MD, MPH, CPPS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Chair, Department of Quality and Patient Safety, MAH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altLang="en-US" sz="1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5395628"/>
            <a:ext cx="6400800" cy="471772"/>
          </a:xfrm>
        </p:spPr>
        <p:txBody>
          <a:bodyPr/>
          <a:lstStyle/>
          <a:p>
            <a:r>
              <a:rPr lang="en-US" altLang="en-US" sz="1800" b="1" dirty="0" smtClean="0"/>
              <a:t>September 25, 2015</a:t>
            </a:r>
            <a:endParaRPr lang="en-US" altLang="en-US" sz="18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347662"/>
            <a:ext cx="80772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400" b="1" kern="0" dirty="0" smtClean="0"/>
              <a:t>Mount Auburn Practice Improvement Program (MA-PIP)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0576" y="1834706"/>
            <a:ext cx="7327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kern="0" dirty="0"/>
              <a:t>Community Learning Session </a:t>
            </a:r>
            <a:r>
              <a:rPr lang="en-US" b="1" kern="0" dirty="0" smtClean="0"/>
              <a:t>#2</a:t>
            </a:r>
            <a:endParaRPr lang="en-US" altLang="en-US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230" y="6105524"/>
            <a:ext cx="182880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9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Learning Objectives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Learners will be able to: </a:t>
            </a:r>
          </a:p>
          <a:p>
            <a:pPr lvl="0"/>
            <a:r>
              <a:rPr lang="en-US" sz="2400" dirty="0" smtClean="0"/>
              <a:t>Demonstrate </a:t>
            </a:r>
            <a:r>
              <a:rPr lang="en-US" sz="2400" dirty="0"/>
              <a:t>the use of the Model for Improvement and small tests of change to identify and solve problems </a:t>
            </a:r>
          </a:p>
          <a:p>
            <a:pPr lvl="0"/>
            <a:r>
              <a:rPr lang="en-US" sz="2400" dirty="0"/>
              <a:t>Describe strategies to improve the reliability of care processes.</a:t>
            </a:r>
          </a:p>
          <a:p>
            <a:pPr lvl="0"/>
            <a:r>
              <a:rPr lang="en-US" sz="2400" dirty="0"/>
              <a:t>Identify strategies to effectively engage patients in improvement work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/>
              <a:t>U</a:t>
            </a:r>
            <a:r>
              <a:rPr lang="en-US" sz="2800" dirty="0" smtClean="0"/>
              <a:t>sing </a:t>
            </a:r>
            <a:r>
              <a:rPr lang="en-US" sz="2800" dirty="0"/>
              <a:t>t</a:t>
            </a:r>
            <a:r>
              <a:rPr lang="en-US" sz="2800" dirty="0" smtClean="0"/>
              <a:t>est results management as our example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230" y="6105524"/>
            <a:ext cx="182880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2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Disclosure Statement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3581400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endParaRPr lang="en-US" sz="2800" dirty="0" smtClean="0"/>
          </a:p>
          <a:p>
            <a:pPr marL="0" indent="0">
              <a:lnSpc>
                <a:spcPts val="4000"/>
              </a:lnSpc>
              <a:buNone/>
            </a:pPr>
            <a:r>
              <a:rPr lang="en-US" sz="2800" dirty="0" smtClean="0"/>
              <a:t>All Presenters </a:t>
            </a:r>
            <a:r>
              <a:rPr lang="en-US" sz="2800" dirty="0"/>
              <a:t>and </a:t>
            </a:r>
            <a:r>
              <a:rPr lang="en-US" sz="2800" dirty="0" smtClean="0"/>
              <a:t>Content Developers have </a:t>
            </a:r>
            <a:r>
              <a:rPr lang="en-US" sz="2800" dirty="0"/>
              <a:t>no </a:t>
            </a:r>
            <a:r>
              <a:rPr lang="en-US" sz="2800" dirty="0" smtClean="0"/>
              <a:t>significant </a:t>
            </a:r>
            <a:r>
              <a:rPr lang="en-US" sz="2800" dirty="0"/>
              <a:t>financial interest/arrangement with </a:t>
            </a:r>
            <a:r>
              <a:rPr lang="en-US" sz="2800" dirty="0" smtClean="0"/>
              <a:t>any </a:t>
            </a:r>
            <a:r>
              <a:rPr lang="en-US" sz="2800" dirty="0"/>
              <a:t>organization(s) that could be perceived as </a:t>
            </a:r>
            <a:r>
              <a:rPr lang="en-US" sz="2800" dirty="0" smtClean="0"/>
              <a:t>a </a:t>
            </a:r>
            <a:r>
              <a:rPr lang="en-US" sz="2800" dirty="0"/>
              <a:t>real or apparent conflict of interest with </a:t>
            </a:r>
            <a:r>
              <a:rPr lang="en-US" sz="2800" dirty="0" smtClean="0"/>
              <a:t>the subject </a:t>
            </a:r>
            <a:r>
              <a:rPr lang="en-US" sz="2800" dirty="0"/>
              <a:t>matter of the </a:t>
            </a:r>
            <a:r>
              <a:rPr lang="en-US" sz="2800" dirty="0" smtClean="0"/>
              <a:t>presentation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230" y="6105524"/>
            <a:ext cx="182880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0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1371600" y="1143001"/>
            <a:ext cx="3234929" cy="4670822"/>
            <a:chOff x="192" y="240"/>
            <a:chExt cx="2717" cy="3923"/>
          </a:xfrm>
        </p:grpSpPr>
        <p:sp>
          <p:nvSpPr>
            <p:cNvPr id="19468" name="Freeform 3"/>
            <p:cNvSpPr>
              <a:spLocks/>
            </p:cNvSpPr>
            <p:nvPr/>
          </p:nvSpPr>
          <p:spPr bwMode="auto">
            <a:xfrm>
              <a:off x="192" y="246"/>
              <a:ext cx="2717" cy="335"/>
            </a:xfrm>
            <a:custGeom>
              <a:avLst/>
              <a:gdLst>
                <a:gd name="T0" fmla="*/ 348 w 2606"/>
                <a:gd name="T1" fmla="*/ 0 h 335"/>
                <a:gd name="T2" fmla="*/ 7359 w 2606"/>
                <a:gd name="T3" fmla="*/ 0 h 335"/>
                <a:gd name="T4" fmla="*/ 7712 w 2606"/>
                <a:gd name="T5" fmla="*/ 334 h 335"/>
                <a:gd name="T6" fmla="*/ 0 w 2606"/>
                <a:gd name="T7" fmla="*/ 334 h 335"/>
                <a:gd name="T8" fmla="*/ 348 w 2606"/>
                <a:gd name="T9" fmla="*/ 0 h 3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6"/>
                <a:gd name="T16" fmla="*/ 0 h 335"/>
                <a:gd name="T17" fmla="*/ 2606 w 2606"/>
                <a:gd name="T18" fmla="*/ 335 h 3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6" h="335">
                  <a:moveTo>
                    <a:pt x="117" y="0"/>
                  </a:moveTo>
                  <a:lnTo>
                    <a:pt x="2488" y="0"/>
                  </a:lnTo>
                  <a:lnTo>
                    <a:pt x="2605" y="334"/>
                  </a:lnTo>
                  <a:lnTo>
                    <a:pt x="0" y="334"/>
                  </a:lnTo>
                  <a:lnTo>
                    <a:pt x="117" y="0"/>
                  </a:lnTo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69" name="Freeform 4"/>
            <p:cNvSpPr>
              <a:spLocks/>
            </p:cNvSpPr>
            <p:nvPr/>
          </p:nvSpPr>
          <p:spPr bwMode="auto">
            <a:xfrm>
              <a:off x="192" y="246"/>
              <a:ext cx="2717" cy="335"/>
            </a:xfrm>
            <a:custGeom>
              <a:avLst/>
              <a:gdLst>
                <a:gd name="T0" fmla="*/ 348 w 2606"/>
                <a:gd name="T1" fmla="*/ 0 h 335"/>
                <a:gd name="T2" fmla="*/ 7359 w 2606"/>
                <a:gd name="T3" fmla="*/ 0 h 335"/>
                <a:gd name="T4" fmla="*/ 7712 w 2606"/>
                <a:gd name="T5" fmla="*/ 334 h 335"/>
                <a:gd name="T6" fmla="*/ 0 w 2606"/>
                <a:gd name="T7" fmla="*/ 334 h 335"/>
                <a:gd name="T8" fmla="*/ 348 w 2606"/>
                <a:gd name="T9" fmla="*/ 0 h 3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6"/>
                <a:gd name="T16" fmla="*/ 0 h 335"/>
                <a:gd name="T17" fmla="*/ 2606 w 2606"/>
                <a:gd name="T18" fmla="*/ 335 h 3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6" h="335">
                  <a:moveTo>
                    <a:pt x="117" y="0"/>
                  </a:moveTo>
                  <a:lnTo>
                    <a:pt x="2488" y="0"/>
                  </a:lnTo>
                  <a:lnTo>
                    <a:pt x="2605" y="334"/>
                  </a:lnTo>
                  <a:lnTo>
                    <a:pt x="0" y="334"/>
                  </a:lnTo>
                  <a:lnTo>
                    <a:pt x="117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70" name="Freeform 5"/>
            <p:cNvSpPr>
              <a:spLocks/>
            </p:cNvSpPr>
            <p:nvPr/>
          </p:nvSpPr>
          <p:spPr bwMode="auto">
            <a:xfrm>
              <a:off x="192" y="580"/>
              <a:ext cx="2717" cy="1416"/>
            </a:xfrm>
            <a:custGeom>
              <a:avLst/>
              <a:gdLst>
                <a:gd name="T0" fmla="*/ 692 w 2606"/>
                <a:gd name="T1" fmla="*/ 0 h 1416"/>
                <a:gd name="T2" fmla="*/ 7009 w 2606"/>
                <a:gd name="T3" fmla="*/ 0 h 1416"/>
                <a:gd name="T4" fmla="*/ 7712 w 2606"/>
                <a:gd name="T5" fmla="*/ 1415 h 1416"/>
                <a:gd name="T6" fmla="*/ 0 w 2606"/>
                <a:gd name="T7" fmla="*/ 1415 h 1416"/>
                <a:gd name="T8" fmla="*/ 692 w 2606"/>
                <a:gd name="T9" fmla="*/ 0 h 14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6"/>
                <a:gd name="T16" fmla="*/ 0 h 1416"/>
                <a:gd name="T17" fmla="*/ 2606 w 2606"/>
                <a:gd name="T18" fmla="*/ 1416 h 14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6" h="1416">
                  <a:moveTo>
                    <a:pt x="235" y="0"/>
                  </a:moveTo>
                  <a:lnTo>
                    <a:pt x="2370" y="0"/>
                  </a:lnTo>
                  <a:lnTo>
                    <a:pt x="2605" y="1415"/>
                  </a:lnTo>
                  <a:lnTo>
                    <a:pt x="0" y="1415"/>
                  </a:lnTo>
                  <a:lnTo>
                    <a:pt x="235" y="0"/>
                  </a:lnTo>
                </a:path>
              </a:pathLst>
            </a:cu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71" name="Line 6"/>
            <p:cNvSpPr>
              <a:spLocks noChangeShapeType="1"/>
            </p:cNvSpPr>
            <p:nvPr/>
          </p:nvSpPr>
          <p:spPr bwMode="auto">
            <a:xfrm>
              <a:off x="376" y="1042"/>
              <a:ext cx="235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72" name="Line 7"/>
            <p:cNvSpPr>
              <a:spLocks noChangeShapeType="1"/>
            </p:cNvSpPr>
            <p:nvPr/>
          </p:nvSpPr>
          <p:spPr bwMode="auto">
            <a:xfrm>
              <a:off x="285" y="1524"/>
              <a:ext cx="25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73" name="Rectangle 8"/>
            <p:cNvSpPr>
              <a:spLocks noChangeArrowheads="1"/>
            </p:cNvSpPr>
            <p:nvPr/>
          </p:nvSpPr>
          <p:spPr bwMode="auto">
            <a:xfrm>
              <a:off x="705" y="589"/>
              <a:ext cx="1830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US" sz="1575" b="1" dirty="0">
                  <a:solidFill>
                    <a:srgbClr val="000000"/>
                  </a:solidFill>
                </a:rPr>
                <a:t>What are we trying to</a:t>
              </a:r>
            </a:p>
          </p:txBody>
        </p:sp>
        <p:sp>
          <p:nvSpPr>
            <p:cNvPr id="19474" name="Rectangle 9"/>
            <p:cNvSpPr>
              <a:spLocks noChangeArrowheads="1"/>
            </p:cNvSpPr>
            <p:nvPr/>
          </p:nvSpPr>
          <p:spPr bwMode="auto">
            <a:xfrm>
              <a:off x="1032" y="756"/>
              <a:ext cx="1152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US" sz="1575" b="1" dirty="0">
                  <a:solidFill>
                    <a:srgbClr val="000000"/>
                  </a:solidFill>
                </a:rPr>
                <a:t>accomplish?</a:t>
              </a:r>
            </a:p>
          </p:txBody>
        </p:sp>
        <p:sp>
          <p:nvSpPr>
            <p:cNvPr id="19475" name="Rectangle 10"/>
            <p:cNvSpPr>
              <a:spLocks noChangeArrowheads="1"/>
            </p:cNvSpPr>
            <p:nvPr/>
          </p:nvSpPr>
          <p:spPr bwMode="auto">
            <a:xfrm>
              <a:off x="481" y="1038"/>
              <a:ext cx="2047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algn="ctr" eaLnBrk="0" hangingPunct="0"/>
              <a:r>
                <a:rPr lang="en-US" sz="1575" b="1" dirty="0">
                  <a:solidFill>
                    <a:srgbClr val="000000"/>
                  </a:solidFill>
                </a:rPr>
                <a:t>How will we know that a</a:t>
              </a:r>
            </a:p>
          </p:txBody>
        </p:sp>
        <p:sp>
          <p:nvSpPr>
            <p:cNvPr id="19476" name="Rectangle 11"/>
            <p:cNvSpPr>
              <a:spLocks noChangeArrowheads="1"/>
            </p:cNvSpPr>
            <p:nvPr/>
          </p:nvSpPr>
          <p:spPr bwMode="auto">
            <a:xfrm>
              <a:off x="384" y="1230"/>
              <a:ext cx="2358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algn="ctr" eaLnBrk="0" hangingPunct="0"/>
              <a:r>
                <a:rPr lang="en-US" sz="1575" b="1" dirty="0">
                  <a:solidFill>
                    <a:srgbClr val="000000"/>
                  </a:solidFill>
                </a:rPr>
                <a:t>change is an improvement?</a:t>
              </a:r>
            </a:p>
          </p:txBody>
        </p:sp>
        <p:sp>
          <p:nvSpPr>
            <p:cNvPr id="19477" name="Rectangle 12"/>
            <p:cNvSpPr>
              <a:spLocks noChangeArrowheads="1"/>
            </p:cNvSpPr>
            <p:nvPr/>
          </p:nvSpPr>
          <p:spPr bwMode="auto">
            <a:xfrm>
              <a:off x="240" y="1488"/>
              <a:ext cx="2641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866" tIns="33338" rIns="67866" bIns="33338">
              <a:spAutoFit/>
            </a:bodyPr>
            <a:lstStyle/>
            <a:p>
              <a:pPr algn="ctr" eaLnBrk="0" hangingPunct="0"/>
              <a:r>
                <a:rPr lang="en-US" sz="1575" b="1" dirty="0">
                  <a:solidFill>
                    <a:srgbClr val="000000"/>
                  </a:solidFill>
                </a:rPr>
                <a:t>What change can we make that</a:t>
              </a:r>
            </a:p>
          </p:txBody>
        </p:sp>
        <p:sp>
          <p:nvSpPr>
            <p:cNvPr id="19478" name="Rectangle 13"/>
            <p:cNvSpPr>
              <a:spLocks noChangeArrowheads="1"/>
            </p:cNvSpPr>
            <p:nvPr/>
          </p:nvSpPr>
          <p:spPr bwMode="auto">
            <a:xfrm>
              <a:off x="397" y="1710"/>
              <a:ext cx="2311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algn="ctr" eaLnBrk="0" hangingPunct="0"/>
              <a:r>
                <a:rPr lang="en-US" sz="1575" b="1" dirty="0">
                  <a:solidFill>
                    <a:srgbClr val="000000"/>
                  </a:solidFill>
                </a:rPr>
                <a:t>will result in improvement?</a:t>
              </a:r>
            </a:p>
          </p:txBody>
        </p:sp>
        <p:sp>
          <p:nvSpPr>
            <p:cNvPr id="19479" name="Rectangle 14"/>
            <p:cNvSpPr>
              <a:spLocks noChangeArrowheads="1"/>
            </p:cNvSpPr>
            <p:nvPr/>
          </p:nvSpPr>
          <p:spPr bwMode="auto">
            <a:xfrm>
              <a:off x="287" y="240"/>
              <a:ext cx="2564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US" sz="2100" dirty="0">
                  <a:solidFill>
                    <a:srgbClr val="000000"/>
                  </a:solidFill>
                  <a:latin typeface="Helvetica"/>
                </a:rPr>
                <a:t>  Model for Improvement</a:t>
              </a:r>
            </a:p>
          </p:txBody>
        </p:sp>
        <p:grpSp>
          <p:nvGrpSpPr>
            <p:cNvPr id="19480" name="Group 15"/>
            <p:cNvGrpSpPr>
              <a:grpSpLocks/>
            </p:cNvGrpSpPr>
            <p:nvPr/>
          </p:nvGrpSpPr>
          <p:grpSpPr bwMode="auto">
            <a:xfrm>
              <a:off x="433" y="2222"/>
              <a:ext cx="2094" cy="1941"/>
              <a:chOff x="1780" y="2245"/>
              <a:chExt cx="2008" cy="1941"/>
            </a:xfrm>
          </p:grpSpPr>
          <p:sp>
            <p:nvSpPr>
              <p:cNvPr id="19483" name="Oval 16"/>
              <p:cNvSpPr>
                <a:spLocks noChangeArrowheads="1"/>
              </p:cNvSpPr>
              <p:nvPr/>
            </p:nvSpPr>
            <p:spPr bwMode="auto">
              <a:xfrm>
                <a:off x="1881" y="2331"/>
                <a:ext cx="1802" cy="1777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4" name="Line 17"/>
              <p:cNvSpPr>
                <a:spLocks noChangeShapeType="1"/>
              </p:cNvSpPr>
              <p:nvPr/>
            </p:nvSpPr>
            <p:spPr bwMode="auto">
              <a:xfrm>
                <a:off x="2798" y="2348"/>
                <a:ext cx="0" cy="17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5" name="Rectangle 18"/>
              <p:cNvSpPr>
                <a:spLocks noChangeArrowheads="1"/>
              </p:cNvSpPr>
              <p:nvPr/>
            </p:nvSpPr>
            <p:spPr bwMode="auto">
              <a:xfrm>
                <a:off x="2176" y="2703"/>
                <a:ext cx="391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8816" tIns="23813" rIns="48816" bIns="23813">
                <a:spAutoFit/>
              </a:bodyPr>
              <a:lstStyle/>
              <a:p>
                <a:pPr defTabSz="335756" eaLnBrk="0" hangingPunct="0"/>
                <a:r>
                  <a:rPr lang="en-US" sz="1875" b="1" dirty="0">
                    <a:solidFill>
                      <a:srgbClr val="000000"/>
                    </a:solidFill>
                  </a:rPr>
                  <a:t>Ac</a:t>
                </a:r>
                <a:r>
                  <a:rPr lang="en-US" sz="1875" b="1" dirty="0">
                    <a:solidFill>
                      <a:srgbClr val="000000"/>
                    </a:solidFill>
                    <a:latin typeface="Helvetica"/>
                  </a:rPr>
                  <a:t>t</a:t>
                </a:r>
              </a:p>
            </p:txBody>
          </p:sp>
          <p:sp>
            <p:nvSpPr>
              <p:cNvPr id="19486" name="Rectangle 19"/>
              <p:cNvSpPr>
                <a:spLocks noChangeArrowheads="1"/>
              </p:cNvSpPr>
              <p:nvPr/>
            </p:nvSpPr>
            <p:spPr bwMode="auto">
              <a:xfrm>
                <a:off x="2910" y="2703"/>
                <a:ext cx="489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8816" tIns="23813" rIns="48816" bIns="23813">
                <a:spAutoFit/>
              </a:bodyPr>
              <a:lstStyle/>
              <a:p>
                <a:pPr defTabSz="335756" eaLnBrk="0" hangingPunct="0"/>
                <a:r>
                  <a:rPr lang="en-US" sz="1875" b="1" dirty="0">
                    <a:solidFill>
                      <a:srgbClr val="000000"/>
                    </a:solidFill>
                  </a:rPr>
                  <a:t>Plan</a:t>
                </a:r>
              </a:p>
            </p:txBody>
          </p:sp>
          <p:sp>
            <p:nvSpPr>
              <p:cNvPr id="19487" name="Rectangle 20"/>
              <p:cNvSpPr>
                <a:spLocks noChangeArrowheads="1"/>
              </p:cNvSpPr>
              <p:nvPr/>
            </p:nvSpPr>
            <p:spPr bwMode="auto">
              <a:xfrm>
                <a:off x="2075" y="3370"/>
                <a:ext cx="618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8816" tIns="23813" rIns="48816" bIns="23813">
                <a:spAutoFit/>
              </a:bodyPr>
              <a:lstStyle/>
              <a:p>
                <a:pPr defTabSz="335756" eaLnBrk="0" hangingPunct="0"/>
                <a:r>
                  <a:rPr lang="en-US" sz="1875" b="1" dirty="0">
                    <a:solidFill>
                      <a:srgbClr val="000000"/>
                    </a:solidFill>
                    <a:latin typeface="Helvetica"/>
                  </a:rPr>
                  <a:t>Study</a:t>
                </a:r>
              </a:p>
            </p:txBody>
          </p:sp>
          <p:sp>
            <p:nvSpPr>
              <p:cNvPr id="19488" name="Rectangle 21"/>
              <p:cNvSpPr>
                <a:spLocks noChangeArrowheads="1"/>
              </p:cNvSpPr>
              <p:nvPr/>
            </p:nvSpPr>
            <p:spPr bwMode="auto">
              <a:xfrm>
                <a:off x="2977" y="3370"/>
                <a:ext cx="338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8816" tIns="23813" rIns="48816" bIns="23813">
                <a:spAutoFit/>
              </a:bodyPr>
              <a:lstStyle/>
              <a:p>
                <a:pPr defTabSz="335756" eaLnBrk="0" hangingPunct="0"/>
                <a:r>
                  <a:rPr lang="en-US" sz="1875" b="1" dirty="0">
                    <a:solidFill>
                      <a:srgbClr val="000000"/>
                    </a:solidFill>
                    <a:latin typeface="Helvetica"/>
                  </a:rPr>
                  <a:t>Do</a:t>
                </a:r>
              </a:p>
            </p:txBody>
          </p:sp>
          <p:sp>
            <p:nvSpPr>
              <p:cNvPr id="19489" name="Line 22"/>
              <p:cNvSpPr>
                <a:spLocks noChangeShapeType="1"/>
              </p:cNvSpPr>
              <p:nvPr/>
            </p:nvSpPr>
            <p:spPr bwMode="auto">
              <a:xfrm>
                <a:off x="1886" y="3234"/>
                <a:ext cx="18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0599" name="AutoShape 23"/>
              <p:cNvSpPr>
                <a:spLocks noChangeArrowheads="1"/>
              </p:cNvSpPr>
              <p:nvPr/>
            </p:nvSpPr>
            <p:spPr bwMode="auto">
              <a:xfrm>
                <a:off x="2668" y="2245"/>
                <a:ext cx="278" cy="162"/>
              </a:xfrm>
              <a:prstGeom prst="rightArrow">
                <a:avLst>
                  <a:gd name="adj1" fmla="val 50000"/>
                  <a:gd name="adj2" fmla="val 85858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135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80600" name="AutoShape 24"/>
              <p:cNvSpPr>
                <a:spLocks noChangeArrowheads="1"/>
              </p:cNvSpPr>
              <p:nvPr/>
            </p:nvSpPr>
            <p:spPr bwMode="auto">
              <a:xfrm flipH="1">
                <a:off x="2645" y="4024"/>
                <a:ext cx="278" cy="162"/>
              </a:xfrm>
              <a:prstGeom prst="rightArrow">
                <a:avLst>
                  <a:gd name="adj1" fmla="val 50000"/>
                  <a:gd name="adj2" fmla="val 85826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135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80601" name="AutoShape 25"/>
              <p:cNvSpPr>
                <a:spLocks noChangeArrowheads="1"/>
              </p:cNvSpPr>
              <p:nvPr/>
            </p:nvSpPr>
            <p:spPr bwMode="auto">
              <a:xfrm rot="16200000" flipH="1">
                <a:off x="3573" y="3139"/>
                <a:ext cx="248" cy="182"/>
              </a:xfrm>
              <a:prstGeom prst="rightArrow">
                <a:avLst>
                  <a:gd name="adj1" fmla="val 50000"/>
                  <a:gd name="adj2" fmla="val 68176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135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80602" name="AutoShape 26"/>
              <p:cNvSpPr>
                <a:spLocks noChangeArrowheads="1"/>
              </p:cNvSpPr>
              <p:nvPr/>
            </p:nvSpPr>
            <p:spPr bwMode="auto">
              <a:xfrm rot="16200000">
                <a:off x="1747" y="3139"/>
                <a:ext cx="248" cy="182"/>
              </a:xfrm>
              <a:prstGeom prst="rightArrow">
                <a:avLst>
                  <a:gd name="adj1" fmla="val 50000"/>
                  <a:gd name="adj2" fmla="val 68151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135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sp>
          <p:nvSpPr>
            <p:cNvPr id="19481" name="Arc 27"/>
            <p:cNvSpPr>
              <a:spLocks/>
            </p:cNvSpPr>
            <p:nvPr/>
          </p:nvSpPr>
          <p:spPr bwMode="auto">
            <a:xfrm rot="2040000">
              <a:off x="308" y="2142"/>
              <a:ext cx="463" cy="50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82" name="Arc 28"/>
            <p:cNvSpPr>
              <a:spLocks/>
            </p:cNvSpPr>
            <p:nvPr/>
          </p:nvSpPr>
          <p:spPr bwMode="auto">
            <a:xfrm rot="-2040000">
              <a:off x="2188" y="2142"/>
              <a:ext cx="465" cy="50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</p:grpSp>
      <p:sp>
        <p:nvSpPr>
          <p:cNvPr id="19459" name="Line 29"/>
          <p:cNvSpPr>
            <a:spLocks noChangeShapeType="1"/>
          </p:cNvSpPr>
          <p:nvPr/>
        </p:nvSpPr>
        <p:spPr bwMode="auto">
          <a:xfrm flipH="1">
            <a:off x="4343400" y="1543050"/>
            <a:ext cx="1600200" cy="342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9460" name="Line 30"/>
          <p:cNvSpPr>
            <a:spLocks noChangeShapeType="1"/>
          </p:cNvSpPr>
          <p:nvPr/>
        </p:nvSpPr>
        <p:spPr bwMode="auto">
          <a:xfrm flipH="1">
            <a:off x="4457700" y="2457450"/>
            <a:ext cx="148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9461" name="Line 31"/>
          <p:cNvSpPr>
            <a:spLocks noChangeShapeType="1"/>
          </p:cNvSpPr>
          <p:nvPr/>
        </p:nvSpPr>
        <p:spPr bwMode="auto">
          <a:xfrm flipH="1" flipV="1">
            <a:off x="4572000" y="2914650"/>
            <a:ext cx="142875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9462" name="Text Box 32"/>
          <p:cNvSpPr txBox="1">
            <a:spLocks noChangeArrowheads="1"/>
          </p:cNvSpPr>
          <p:nvPr/>
        </p:nvSpPr>
        <p:spPr bwMode="auto">
          <a:xfrm>
            <a:off x="5965032" y="1257300"/>
            <a:ext cx="1635919" cy="55399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500" b="1" dirty="0">
                <a:solidFill>
                  <a:srgbClr val="000000"/>
                </a:solidFill>
                <a:latin typeface="Tahoma" pitchFamily="34" charset="0"/>
              </a:rPr>
              <a:t>Aim of Improvement</a:t>
            </a:r>
          </a:p>
        </p:txBody>
      </p:sp>
      <p:sp>
        <p:nvSpPr>
          <p:cNvPr id="19463" name="Text Box 33"/>
          <p:cNvSpPr txBox="1">
            <a:spLocks noChangeArrowheads="1"/>
          </p:cNvSpPr>
          <p:nvPr/>
        </p:nvSpPr>
        <p:spPr bwMode="auto">
          <a:xfrm>
            <a:off x="5943600" y="2000250"/>
            <a:ext cx="1657350" cy="78483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500" b="1" dirty="0">
                <a:solidFill>
                  <a:srgbClr val="000000"/>
                </a:solidFill>
                <a:latin typeface="Tahoma" pitchFamily="34" charset="0"/>
              </a:rPr>
              <a:t>Measurement of Improvement</a:t>
            </a:r>
          </a:p>
        </p:txBody>
      </p:sp>
      <p:sp>
        <p:nvSpPr>
          <p:cNvPr id="19464" name="Text Box 34"/>
          <p:cNvSpPr txBox="1">
            <a:spLocks noChangeArrowheads="1"/>
          </p:cNvSpPr>
          <p:nvPr/>
        </p:nvSpPr>
        <p:spPr bwMode="auto">
          <a:xfrm>
            <a:off x="5943600" y="3086100"/>
            <a:ext cx="1600200" cy="55399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500" b="1" dirty="0">
                <a:solidFill>
                  <a:srgbClr val="000000"/>
                </a:solidFill>
                <a:latin typeface="Tahoma" pitchFamily="34" charset="0"/>
              </a:rPr>
              <a:t>Developing a Change</a:t>
            </a:r>
          </a:p>
        </p:txBody>
      </p:sp>
      <p:sp>
        <p:nvSpPr>
          <p:cNvPr id="19465" name="Line 35"/>
          <p:cNvSpPr>
            <a:spLocks noChangeShapeType="1"/>
          </p:cNvSpPr>
          <p:nvPr/>
        </p:nvSpPr>
        <p:spPr bwMode="auto">
          <a:xfrm flipH="1" flipV="1">
            <a:off x="4171950" y="4800600"/>
            <a:ext cx="16573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9466" name="Text Box 36"/>
          <p:cNvSpPr txBox="1">
            <a:spLocks noChangeArrowheads="1"/>
          </p:cNvSpPr>
          <p:nvPr/>
        </p:nvSpPr>
        <p:spPr bwMode="auto">
          <a:xfrm>
            <a:off x="5829300" y="4514851"/>
            <a:ext cx="1771650" cy="55399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500" b="1" dirty="0">
                <a:solidFill>
                  <a:srgbClr val="000000"/>
                </a:solidFill>
                <a:latin typeface="Tahoma" pitchFamily="34" charset="0"/>
              </a:rPr>
              <a:t>Testing a Change</a:t>
            </a:r>
          </a:p>
        </p:txBody>
      </p:sp>
      <p:sp>
        <p:nvSpPr>
          <p:cNvPr id="19467" name="Text Box 37"/>
          <p:cNvSpPr txBox="1">
            <a:spLocks noChangeArrowheads="1"/>
          </p:cNvSpPr>
          <p:nvPr/>
        </p:nvSpPr>
        <p:spPr bwMode="auto">
          <a:xfrm>
            <a:off x="4686300" y="5372101"/>
            <a:ext cx="25717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750" dirty="0">
                <a:solidFill>
                  <a:srgbClr val="000000"/>
                </a:solidFill>
              </a:rPr>
              <a:t>Adapted from Langley, G. J., Nolan, K. M., Nolan, T. W., Norman, C. L., &amp; Provost, L. P. </a:t>
            </a:r>
            <a:r>
              <a:rPr lang="en-US" sz="750" i="1" dirty="0">
                <a:solidFill>
                  <a:srgbClr val="000000"/>
                </a:solidFill>
              </a:rPr>
              <a:t>The Improvement Guide: A Practical Approach to Enhancing Organizational Performance. </a:t>
            </a:r>
            <a:r>
              <a:rPr lang="en-US" sz="750" dirty="0">
                <a:solidFill>
                  <a:srgbClr val="000000"/>
                </a:solidFill>
              </a:rPr>
              <a:t> San Francisco, CA: Jossey-Bass, 1996.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4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4902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48158" y="341759"/>
            <a:ext cx="7323884" cy="857250"/>
          </a:xfrm>
          <a:noFill/>
        </p:spPr>
        <p:txBody>
          <a:bodyPr vert="horz" lIns="69056" tIns="34529" rIns="69056" bIns="34529" rtlCol="0" anchor="ctr">
            <a:normAutofit fontScale="90000"/>
          </a:bodyPr>
          <a:lstStyle/>
          <a:p>
            <a:pPr eaLnBrk="1" hangingPunct="1"/>
            <a:r>
              <a:rPr lang="en-US" b="1" dirty="0"/>
              <a:t>Repeated Use of the PDSA Cycle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43796" y="4273153"/>
            <a:ext cx="1214438" cy="90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99"/>
                </a:solidFill>
              </a:rPr>
              <a:t>Hunches Theories Ideas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682225" y="1616560"/>
            <a:ext cx="1828800" cy="90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99"/>
                </a:solidFill>
              </a:rPr>
              <a:t>Changes That Result in Improvement</a:t>
            </a:r>
            <a:endParaRPr lang="en-US" sz="1500" dirty="0">
              <a:solidFill>
                <a:srgbClr val="000099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667000" y="4229100"/>
            <a:ext cx="628650" cy="625079"/>
            <a:chOff x="1407" y="2880"/>
            <a:chExt cx="528" cy="525"/>
          </a:xfrm>
        </p:grpSpPr>
        <p:grpSp>
          <p:nvGrpSpPr>
            <p:cNvPr id="22571" name="Group 6"/>
            <p:cNvGrpSpPr>
              <a:grpSpLocks/>
            </p:cNvGrpSpPr>
            <p:nvPr/>
          </p:nvGrpSpPr>
          <p:grpSpPr bwMode="auto">
            <a:xfrm>
              <a:off x="1407" y="2880"/>
              <a:ext cx="528" cy="525"/>
              <a:chOff x="1407" y="2880"/>
              <a:chExt cx="528" cy="525"/>
            </a:xfrm>
          </p:grpSpPr>
          <p:sp>
            <p:nvSpPr>
              <p:cNvPr id="22576" name="Oval 7"/>
              <p:cNvSpPr>
                <a:spLocks noChangeArrowheads="1"/>
              </p:cNvSpPr>
              <p:nvPr/>
            </p:nvSpPr>
            <p:spPr bwMode="auto">
              <a:xfrm>
                <a:off x="1411" y="288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7" name="Line 8"/>
              <p:cNvSpPr>
                <a:spLocks noChangeShapeType="1"/>
              </p:cNvSpPr>
              <p:nvPr/>
            </p:nvSpPr>
            <p:spPr bwMode="auto">
              <a:xfrm>
                <a:off x="1407" y="3144"/>
                <a:ext cx="5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8" name="Line 9"/>
              <p:cNvSpPr>
                <a:spLocks noChangeShapeType="1"/>
              </p:cNvSpPr>
              <p:nvPr/>
            </p:nvSpPr>
            <p:spPr bwMode="auto">
              <a:xfrm>
                <a:off x="1671" y="2880"/>
                <a:ext cx="0" cy="5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72" name="Rectangle 10"/>
            <p:cNvSpPr>
              <a:spLocks noChangeArrowheads="1"/>
            </p:cNvSpPr>
            <p:nvPr/>
          </p:nvSpPr>
          <p:spPr bwMode="auto">
            <a:xfrm>
              <a:off x="1476" y="2917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73" name="Rectangle 11"/>
            <p:cNvSpPr>
              <a:spLocks noChangeArrowheads="1"/>
            </p:cNvSpPr>
            <p:nvPr/>
          </p:nvSpPr>
          <p:spPr bwMode="auto">
            <a:xfrm>
              <a:off x="1682" y="2917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74" name="Rectangle 12"/>
            <p:cNvSpPr>
              <a:spLocks noChangeArrowheads="1"/>
            </p:cNvSpPr>
            <p:nvPr/>
          </p:nvSpPr>
          <p:spPr bwMode="auto">
            <a:xfrm>
              <a:off x="1476" y="3138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75" name="Rectangle 13"/>
            <p:cNvSpPr>
              <a:spLocks noChangeArrowheads="1"/>
            </p:cNvSpPr>
            <p:nvPr/>
          </p:nvSpPr>
          <p:spPr bwMode="auto">
            <a:xfrm>
              <a:off x="1682" y="3138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701655" y="3656413"/>
            <a:ext cx="682228" cy="659607"/>
            <a:chOff x="2132" y="2450"/>
            <a:chExt cx="571" cy="554"/>
          </a:xfrm>
        </p:grpSpPr>
        <p:grpSp>
          <p:nvGrpSpPr>
            <p:cNvPr id="22563" name="Group 15"/>
            <p:cNvGrpSpPr>
              <a:grpSpLocks/>
            </p:cNvGrpSpPr>
            <p:nvPr/>
          </p:nvGrpSpPr>
          <p:grpSpPr bwMode="auto">
            <a:xfrm>
              <a:off x="2132" y="2464"/>
              <a:ext cx="520" cy="520"/>
              <a:chOff x="2132" y="2464"/>
              <a:chExt cx="520" cy="520"/>
            </a:xfrm>
          </p:grpSpPr>
          <p:sp>
            <p:nvSpPr>
              <p:cNvPr id="22568" name="Oval 16"/>
              <p:cNvSpPr>
                <a:spLocks noChangeArrowheads="1"/>
              </p:cNvSpPr>
              <p:nvPr/>
            </p:nvSpPr>
            <p:spPr bwMode="auto">
              <a:xfrm rot="2340000">
                <a:off x="2132" y="246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9" name="Line 17"/>
              <p:cNvSpPr>
                <a:spLocks noChangeShapeType="1"/>
              </p:cNvSpPr>
              <p:nvPr/>
            </p:nvSpPr>
            <p:spPr bwMode="auto">
              <a:xfrm>
                <a:off x="2187" y="2559"/>
                <a:ext cx="410" cy="3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0" name="Line 18"/>
              <p:cNvSpPr>
                <a:spLocks noChangeShapeType="1"/>
              </p:cNvSpPr>
              <p:nvPr/>
            </p:nvSpPr>
            <p:spPr bwMode="auto">
              <a:xfrm flipH="1">
                <a:off x="2228" y="2518"/>
                <a:ext cx="330" cy="41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64" name="Rectangle 19"/>
            <p:cNvSpPr>
              <a:spLocks noChangeArrowheads="1"/>
            </p:cNvSpPr>
            <p:nvPr/>
          </p:nvSpPr>
          <p:spPr bwMode="auto">
            <a:xfrm rot="2340000">
              <a:off x="2343" y="2450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65" name="Rectangle 20"/>
            <p:cNvSpPr>
              <a:spLocks noChangeArrowheads="1"/>
            </p:cNvSpPr>
            <p:nvPr/>
          </p:nvSpPr>
          <p:spPr bwMode="auto">
            <a:xfrm rot="2340000">
              <a:off x="2496" y="2597"/>
              <a:ext cx="2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66" name="Rectangle 21"/>
            <p:cNvSpPr>
              <a:spLocks noChangeArrowheads="1"/>
            </p:cNvSpPr>
            <p:nvPr/>
          </p:nvSpPr>
          <p:spPr bwMode="auto">
            <a:xfrm rot="2340000">
              <a:off x="2204" y="2621"/>
              <a:ext cx="1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67" name="Rectangle 22"/>
            <p:cNvSpPr>
              <a:spLocks noChangeArrowheads="1"/>
            </p:cNvSpPr>
            <p:nvPr/>
          </p:nvSpPr>
          <p:spPr bwMode="auto">
            <a:xfrm rot="2340000">
              <a:off x="2357" y="2771"/>
              <a:ext cx="2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5701904" y="2457450"/>
            <a:ext cx="628650" cy="625079"/>
            <a:chOff x="3540" y="1620"/>
            <a:chExt cx="528" cy="525"/>
          </a:xfrm>
        </p:grpSpPr>
        <p:grpSp>
          <p:nvGrpSpPr>
            <p:cNvPr id="22555" name="Group 24"/>
            <p:cNvGrpSpPr>
              <a:grpSpLocks/>
            </p:cNvGrpSpPr>
            <p:nvPr/>
          </p:nvGrpSpPr>
          <p:grpSpPr bwMode="auto">
            <a:xfrm>
              <a:off x="3540" y="1620"/>
              <a:ext cx="528" cy="525"/>
              <a:chOff x="3540" y="1620"/>
              <a:chExt cx="528" cy="525"/>
            </a:xfrm>
          </p:grpSpPr>
          <p:sp>
            <p:nvSpPr>
              <p:cNvPr id="22560" name="Oval 25"/>
              <p:cNvSpPr>
                <a:spLocks noChangeArrowheads="1"/>
              </p:cNvSpPr>
              <p:nvPr/>
            </p:nvSpPr>
            <p:spPr bwMode="auto">
              <a:xfrm>
                <a:off x="3544" y="162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1" name="Line 26"/>
              <p:cNvSpPr>
                <a:spLocks noChangeShapeType="1"/>
              </p:cNvSpPr>
              <p:nvPr/>
            </p:nvSpPr>
            <p:spPr bwMode="auto">
              <a:xfrm>
                <a:off x="3540" y="1884"/>
                <a:ext cx="5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2" name="Line 27"/>
              <p:cNvSpPr>
                <a:spLocks noChangeShapeType="1"/>
              </p:cNvSpPr>
              <p:nvPr/>
            </p:nvSpPr>
            <p:spPr bwMode="auto">
              <a:xfrm>
                <a:off x="3804" y="1620"/>
                <a:ext cx="0" cy="5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56" name="Rectangle 28"/>
            <p:cNvSpPr>
              <a:spLocks noChangeArrowheads="1"/>
            </p:cNvSpPr>
            <p:nvPr/>
          </p:nvSpPr>
          <p:spPr bwMode="auto">
            <a:xfrm>
              <a:off x="3609" y="1657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57" name="Rectangle 29"/>
            <p:cNvSpPr>
              <a:spLocks noChangeArrowheads="1"/>
            </p:cNvSpPr>
            <p:nvPr/>
          </p:nvSpPr>
          <p:spPr bwMode="auto">
            <a:xfrm>
              <a:off x="3815" y="1657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58" name="Rectangle 30"/>
            <p:cNvSpPr>
              <a:spLocks noChangeArrowheads="1"/>
            </p:cNvSpPr>
            <p:nvPr/>
          </p:nvSpPr>
          <p:spPr bwMode="auto">
            <a:xfrm>
              <a:off x="3609" y="1878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59" name="Rectangle 31"/>
            <p:cNvSpPr>
              <a:spLocks noChangeArrowheads="1"/>
            </p:cNvSpPr>
            <p:nvPr/>
          </p:nvSpPr>
          <p:spPr bwMode="auto">
            <a:xfrm>
              <a:off x="3815" y="1878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4730353" y="3028950"/>
            <a:ext cx="623888" cy="619125"/>
            <a:chOff x="2851" y="2029"/>
            <a:chExt cx="522" cy="520"/>
          </a:xfrm>
        </p:grpSpPr>
        <p:grpSp>
          <p:nvGrpSpPr>
            <p:cNvPr id="22547" name="Group 33"/>
            <p:cNvGrpSpPr>
              <a:grpSpLocks/>
            </p:cNvGrpSpPr>
            <p:nvPr/>
          </p:nvGrpSpPr>
          <p:grpSpPr bwMode="auto">
            <a:xfrm>
              <a:off x="2851" y="2029"/>
              <a:ext cx="520" cy="520"/>
              <a:chOff x="2851" y="2029"/>
              <a:chExt cx="520" cy="520"/>
            </a:xfrm>
          </p:grpSpPr>
          <p:sp>
            <p:nvSpPr>
              <p:cNvPr id="22552" name="Oval 34"/>
              <p:cNvSpPr>
                <a:spLocks noChangeArrowheads="1"/>
              </p:cNvSpPr>
              <p:nvPr/>
            </p:nvSpPr>
            <p:spPr bwMode="auto">
              <a:xfrm rot="840000">
                <a:off x="2851" y="2029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3" name="Line 35"/>
              <p:cNvSpPr>
                <a:spLocks noChangeShapeType="1"/>
              </p:cNvSpPr>
              <p:nvPr/>
            </p:nvSpPr>
            <p:spPr bwMode="auto">
              <a:xfrm>
                <a:off x="2855" y="2225"/>
                <a:ext cx="512" cy="1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4" name="Line 36"/>
              <p:cNvSpPr>
                <a:spLocks noChangeShapeType="1"/>
              </p:cNvSpPr>
              <p:nvPr/>
            </p:nvSpPr>
            <p:spPr bwMode="auto">
              <a:xfrm flipH="1">
                <a:off x="3048" y="2033"/>
                <a:ext cx="127" cy="5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48" name="Rectangle 37"/>
            <p:cNvSpPr>
              <a:spLocks noChangeArrowheads="1"/>
            </p:cNvSpPr>
            <p:nvPr/>
          </p:nvSpPr>
          <p:spPr bwMode="auto">
            <a:xfrm rot="840000">
              <a:off x="2970" y="2036"/>
              <a:ext cx="15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22549" name="Rectangle 38"/>
            <p:cNvSpPr>
              <a:spLocks noChangeArrowheads="1"/>
            </p:cNvSpPr>
            <p:nvPr/>
          </p:nvSpPr>
          <p:spPr bwMode="auto">
            <a:xfrm rot="840000">
              <a:off x="3170" y="2090"/>
              <a:ext cx="2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50" name="Rectangle 39"/>
            <p:cNvSpPr>
              <a:spLocks noChangeArrowheads="1"/>
            </p:cNvSpPr>
            <p:nvPr/>
          </p:nvSpPr>
          <p:spPr bwMode="auto">
            <a:xfrm rot="840000">
              <a:off x="2917" y="2251"/>
              <a:ext cx="15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51" name="Rectangle 40"/>
            <p:cNvSpPr>
              <a:spLocks noChangeArrowheads="1"/>
            </p:cNvSpPr>
            <p:nvPr/>
          </p:nvSpPr>
          <p:spPr bwMode="auto">
            <a:xfrm rot="840000">
              <a:off x="3114" y="2305"/>
              <a:ext cx="2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</p:grpSp>
      <p:sp>
        <p:nvSpPr>
          <p:cNvPr id="22537" name="Line 41"/>
          <p:cNvSpPr>
            <a:spLocks noChangeShapeType="1"/>
          </p:cNvSpPr>
          <p:nvPr/>
        </p:nvSpPr>
        <p:spPr bwMode="auto">
          <a:xfrm flipV="1">
            <a:off x="2692004" y="3543300"/>
            <a:ext cx="952500" cy="571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38" name="Rectangle 42"/>
          <p:cNvSpPr>
            <a:spLocks noChangeArrowheads="1"/>
          </p:cNvSpPr>
          <p:nvPr/>
        </p:nvSpPr>
        <p:spPr bwMode="auto">
          <a:xfrm rot="-1860000">
            <a:off x="3758804" y="3031932"/>
            <a:ext cx="1056084" cy="392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100" b="1" dirty="0">
                <a:solidFill>
                  <a:srgbClr val="000099"/>
                </a:solidFill>
              </a:rPr>
              <a:t>DATA</a:t>
            </a:r>
          </a:p>
        </p:txBody>
      </p:sp>
      <p:sp>
        <p:nvSpPr>
          <p:cNvPr id="22539" name="Line 43"/>
          <p:cNvSpPr>
            <a:spLocks noChangeShapeType="1"/>
          </p:cNvSpPr>
          <p:nvPr/>
        </p:nvSpPr>
        <p:spPr bwMode="auto">
          <a:xfrm flipV="1">
            <a:off x="4558904" y="2286000"/>
            <a:ext cx="1257300" cy="742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40" name="Text Box 44"/>
          <p:cNvSpPr txBox="1">
            <a:spLocks noChangeArrowheads="1"/>
          </p:cNvSpPr>
          <p:nvPr/>
        </p:nvSpPr>
        <p:spPr bwMode="auto">
          <a:xfrm>
            <a:off x="2420541" y="4882753"/>
            <a:ext cx="1371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Very Small Scale Test</a:t>
            </a:r>
          </a:p>
        </p:txBody>
      </p:sp>
      <p:sp>
        <p:nvSpPr>
          <p:cNvPr id="22541" name="Text Box 45"/>
          <p:cNvSpPr txBox="1">
            <a:spLocks noChangeArrowheads="1"/>
          </p:cNvSpPr>
          <p:nvPr/>
        </p:nvSpPr>
        <p:spPr bwMode="auto">
          <a:xfrm>
            <a:off x="3758804" y="4629151"/>
            <a:ext cx="12001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Follow-up Tests</a:t>
            </a:r>
          </a:p>
        </p:txBody>
      </p:sp>
      <p:sp>
        <p:nvSpPr>
          <p:cNvPr id="22542" name="Text Box 46"/>
          <p:cNvSpPr txBox="1">
            <a:spLocks noChangeArrowheads="1"/>
          </p:cNvSpPr>
          <p:nvPr/>
        </p:nvSpPr>
        <p:spPr bwMode="auto">
          <a:xfrm>
            <a:off x="4844654" y="3943351"/>
            <a:ext cx="17716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Wide-Scale Tests of Change</a:t>
            </a:r>
          </a:p>
        </p:txBody>
      </p:sp>
      <p:sp>
        <p:nvSpPr>
          <p:cNvPr id="22543" name="Text Box 47"/>
          <p:cNvSpPr txBox="1">
            <a:spLocks noChangeArrowheads="1"/>
          </p:cNvSpPr>
          <p:nvPr/>
        </p:nvSpPr>
        <p:spPr bwMode="auto">
          <a:xfrm>
            <a:off x="5987653" y="3314701"/>
            <a:ext cx="201334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Implementation of Change</a:t>
            </a:r>
          </a:p>
        </p:txBody>
      </p:sp>
      <p:sp>
        <p:nvSpPr>
          <p:cNvPr id="22544" name="Line 61"/>
          <p:cNvSpPr>
            <a:spLocks noChangeShapeType="1"/>
          </p:cNvSpPr>
          <p:nvPr/>
        </p:nvSpPr>
        <p:spPr bwMode="auto">
          <a:xfrm flipV="1">
            <a:off x="3314700" y="3005137"/>
            <a:ext cx="3148013" cy="1909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45" name="Rectangle 62"/>
          <p:cNvSpPr>
            <a:spLocks noChangeArrowheads="1"/>
          </p:cNvSpPr>
          <p:nvPr/>
        </p:nvSpPr>
        <p:spPr bwMode="auto">
          <a:xfrm>
            <a:off x="879587" y="1854699"/>
            <a:ext cx="2894117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866" tIns="33338" rIns="67866" bIns="33338" anchor="ctr"/>
          <a:lstStyle/>
          <a:p>
            <a:pPr>
              <a:lnSpc>
                <a:spcPct val="90000"/>
              </a:lnSpc>
            </a:pPr>
            <a:r>
              <a:rPr lang="en-US" sz="2100" dirty="0">
                <a:solidFill>
                  <a:srgbClr val="333399"/>
                </a:solidFill>
              </a:rPr>
              <a:t>Sequential building of knowledge under a wide range of conditions</a:t>
            </a:r>
          </a:p>
        </p:txBody>
      </p:sp>
      <p:sp>
        <p:nvSpPr>
          <p:cNvPr id="22546" name="Text Box 63"/>
          <p:cNvSpPr txBox="1">
            <a:spLocks noChangeArrowheads="1"/>
          </p:cNvSpPr>
          <p:nvPr/>
        </p:nvSpPr>
        <p:spPr bwMode="auto">
          <a:xfrm>
            <a:off x="6654403" y="2800350"/>
            <a:ext cx="88939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Spread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47953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171700" y="1428750"/>
            <a:ext cx="4686300" cy="4286250"/>
            <a:chOff x="1008" y="432"/>
            <a:chExt cx="3936" cy="3600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1200" y="624"/>
              <a:ext cx="3552" cy="3216"/>
            </a:xfrm>
            <a:prstGeom prst="flowChartConnector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>
              <a:off x="2928" y="624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1200" y="2160"/>
              <a:ext cx="34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2976" y="816"/>
              <a:ext cx="76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100" b="1" dirty="0">
                  <a:solidFill>
                    <a:srgbClr val="808080"/>
                  </a:solidFill>
                </a:rPr>
                <a:t>Plan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2976" y="1056"/>
              <a:ext cx="1632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 Compose aim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Pose questions/predictions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Create action plan to carry out cycle (who, what, when, where)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Plan for data collection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3072" y="2208"/>
              <a:ext cx="76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100" b="1" dirty="0">
                  <a:solidFill>
                    <a:srgbClr val="808080"/>
                  </a:solidFill>
                </a:rPr>
                <a:t>Do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680" y="2208"/>
              <a:ext cx="86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100" b="1" dirty="0">
                  <a:solidFill>
                    <a:srgbClr val="808080"/>
                  </a:solidFill>
                </a:rPr>
                <a:t>Study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968" y="825"/>
              <a:ext cx="76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100" b="1" dirty="0">
                  <a:solidFill>
                    <a:srgbClr val="808080"/>
                  </a:solidFill>
                </a:rPr>
                <a:t>Act</a:t>
              </a: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3024" y="2496"/>
              <a:ext cx="1488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 Carry out the test and collect data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Document what occurred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Begin analysis of data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1392" y="2496"/>
              <a:ext cx="17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 Complete data analysis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Compare to predictions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Summarize learning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412" y="1360"/>
              <a:ext cx="1584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</a:rPr>
                <a:t>   Decide </a:t>
              </a: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changes to make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Arrange next cycle </a:t>
              </a:r>
            </a:p>
            <a:p>
              <a:pPr marL="171450" indent="-171450">
                <a:buFontTx/>
                <a:buChar char="•"/>
              </a:pPr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</a:rPr>
                <a:t>Adapt, </a:t>
              </a: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Adopt, or discard</a:t>
              </a:r>
            </a:p>
            <a:p>
              <a:pPr>
                <a:buFontTx/>
                <a:buChar char="•"/>
              </a:pPr>
              <a:endParaRPr lang="en-US" sz="12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" name="AutoShape 14"/>
            <p:cNvSpPr>
              <a:spLocks noChangeArrowheads="1"/>
            </p:cNvSpPr>
            <p:nvPr/>
          </p:nvSpPr>
          <p:spPr bwMode="auto">
            <a:xfrm>
              <a:off x="2688" y="432"/>
              <a:ext cx="528" cy="336"/>
            </a:xfrm>
            <a:prstGeom prst="rightArrow">
              <a:avLst>
                <a:gd name="adj1" fmla="val 50000"/>
                <a:gd name="adj2" fmla="val 3928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3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8" name="AutoShape 15"/>
            <p:cNvSpPr>
              <a:spLocks noChangeArrowheads="1"/>
            </p:cNvSpPr>
            <p:nvPr/>
          </p:nvSpPr>
          <p:spPr bwMode="auto">
            <a:xfrm>
              <a:off x="4512" y="1920"/>
              <a:ext cx="432" cy="528"/>
            </a:xfrm>
            <a:prstGeom prst="downArrow">
              <a:avLst>
                <a:gd name="adj1" fmla="val 50000"/>
                <a:gd name="adj2" fmla="val 3055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eaLnBrk="0" hangingPunct="0">
                <a:defRPr/>
              </a:pPr>
              <a:endParaRPr lang="en-US" sz="13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9" name="AutoShape 16"/>
            <p:cNvSpPr>
              <a:spLocks noChangeArrowheads="1"/>
            </p:cNvSpPr>
            <p:nvPr/>
          </p:nvSpPr>
          <p:spPr bwMode="auto">
            <a:xfrm>
              <a:off x="2688" y="3648"/>
              <a:ext cx="528" cy="384"/>
            </a:xfrm>
            <a:prstGeom prst="leftArrow">
              <a:avLst>
                <a:gd name="adj1" fmla="val 50000"/>
                <a:gd name="adj2" fmla="val 3437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3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0" name="AutoShape 17"/>
            <p:cNvSpPr>
              <a:spLocks noChangeArrowheads="1"/>
            </p:cNvSpPr>
            <p:nvPr/>
          </p:nvSpPr>
          <p:spPr bwMode="auto">
            <a:xfrm>
              <a:off x="1008" y="1968"/>
              <a:ext cx="384" cy="432"/>
            </a:xfrm>
            <a:prstGeom prst="upArrow">
              <a:avLst>
                <a:gd name="adj1" fmla="val 50000"/>
                <a:gd name="adj2" fmla="val 2812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eaLnBrk="0" hangingPunct="0">
                <a:defRPr/>
              </a:pPr>
              <a:endParaRPr lang="en-US" sz="13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0753"/>
            <a:ext cx="8229600" cy="762000"/>
          </a:xfrm>
        </p:spPr>
        <p:txBody>
          <a:bodyPr/>
          <a:lstStyle/>
          <a:p>
            <a:pPr algn="l"/>
            <a:r>
              <a:rPr lang="en-US" sz="4000" b="1" dirty="0" smtClean="0"/>
              <a:t>Plan-Do-Study-Act (PDSA) Cycle</a:t>
            </a:r>
            <a:endParaRPr lang="en-US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97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15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/>
              <a:t>Principles &amp; Guidelines for </a:t>
            </a:r>
            <a:r>
              <a:rPr lang="en-US" sz="3600" b="1" dirty="0" smtClean="0"/>
              <a:t>Testing Changes</a:t>
            </a:r>
            <a:endParaRPr lang="en-US" sz="3600" b="1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58150" cy="424221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3000" dirty="0"/>
              <a:t>A test of change should answer a specific question</a:t>
            </a:r>
          </a:p>
          <a:p>
            <a:pPr eaLnBrk="1" hangingPunct="1"/>
            <a:r>
              <a:rPr lang="en-US" sz="3000" dirty="0"/>
              <a:t>A test of change requires a theory and prediction</a:t>
            </a:r>
          </a:p>
          <a:p>
            <a:pPr eaLnBrk="1" hangingPunct="1"/>
            <a:r>
              <a:rPr lang="en-US" sz="3000" dirty="0"/>
              <a:t>Test on a small scale</a:t>
            </a:r>
          </a:p>
          <a:p>
            <a:pPr eaLnBrk="1" hangingPunct="1"/>
            <a:r>
              <a:rPr lang="en-US" sz="3000" dirty="0"/>
              <a:t>Collect data over time</a:t>
            </a:r>
          </a:p>
          <a:p>
            <a:pPr eaLnBrk="1" hangingPunct="1"/>
            <a:r>
              <a:rPr lang="en-US" sz="3000" dirty="0"/>
              <a:t>Build knowledge sequentially with multiple </a:t>
            </a:r>
            <a:r>
              <a:rPr lang="en-US" sz="3000" dirty="0" smtClean="0"/>
              <a:t>      Plan-Do-Study-Act </a:t>
            </a:r>
            <a:r>
              <a:rPr lang="en-US" sz="3000" dirty="0"/>
              <a:t>cycles for each change idea</a:t>
            </a:r>
          </a:p>
          <a:p>
            <a:pPr eaLnBrk="1" hangingPunct="1"/>
            <a:r>
              <a:rPr lang="en-US" sz="3000" dirty="0"/>
              <a:t>Include a wide range of conditions in the sequence of tests</a:t>
            </a:r>
            <a:endParaRPr lang="en-US" sz="3000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485900" y="5470922"/>
            <a:ext cx="685800" cy="357188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9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701" y="4572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Getting Started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572000"/>
          </a:xfrm>
        </p:spPr>
        <p:txBody>
          <a:bodyPr/>
          <a:lstStyle/>
          <a:p>
            <a:r>
              <a:rPr lang="en-US" sz="2000" b="1" dirty="0" smtClean="0"/>
              <a:t>Select process you want to make more reliable </a:t>
            </a:r>
          </a:p>
          <a:p>
            <a:pPr lvl="1"/>
            <a:r>
              <a:rPr lang="en-US" sz="1800" b="1" dirty="0" smtClean="0"/>
              <a:t>What keeps you up at night? </a:t>
            </a:r>
          </a:p>
          <a:p>
            <a:pPr lvl="1"/>
            <a:r>
              <a:rPr lang="en-US" sz="1800" b="1" dirty="0" smtClean="0"/>
              <a:t>How could a patient be harmed in your practice?</a:t>
            </a:r>
          </a:p>
          <a:p>
            <a:pPr lvl="1"/>
            <a:r>
              <a:rPr lang="en-US" sz="1800" b="1" dirty="0" smtClean="0"/>
              <a:t>Where are the Pain Points for your team?</a:t>
            </a:r>
            <a:endParaRPr lang="en-US" sz="1800" b="1" dirty="0"/>
          </a:p>
          <a:p>
            <a:r>
              <a:rPr lang="en-US" sz="2000" dirty="0" smtClean="0"/>
              <a:t>Select subset or segment of population</a:t>
            </a:r>
            <a:endParaRPr lang="en-US" sz="2000" b="1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Develop a high level flow diagram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Identify </a:t>
            </a:r>
            <a:r>
              <a:rPr lang="en-US" sz="2000" dirty="0"/>
              <a:t>defects in each </a:t>
            </a:r>
            <a:r>
              <a:rPr lang="en-US" sz="2000" dirty="0" smtClean="0"/>
              <a:t>step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Select which defect you will </a:t>
            </a:r>
            <a:r>
              <a:rPr lang="en-US" sz="2000" dirty="0" smtClean="0"/>
              <a:t>fix first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State your reliability </a:t>
            </a:r>
            <a:r>
              <a:rPr lang="en-US" sz="2000" dirty="0" smtClean="0"/>
              <a:t>goal 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At </a:t>
            </a:r>
            <a:r>
              <a:rPr lang="en-US" sz="2000" dirty="0"/>
              <a:t>least 95% </a:t>
            </a:r>
            <a:r>
              <a:rPr lang="en-US" sz="2000" dirty="0" smtClean="0"/>
              <a:t>reliable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4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Our Test Case:  </a:t>
            </a:r>
            <a:br>
              <a:rPr lang="en-US" sz="4000" b="1" dirty="0" smtClean="0"/>
            </a:br>
            <a:r>
              <a:rPr lang="en-US" sz="4000" b="1" dirty="0" smtClean="0"/>
              <a:t>Test Result Management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Test Result Management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Delayed Diagnosis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Poor Outcomes to Patients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Medical Malpractice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64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Where do I begin? Let’s break it down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2672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Did </a:t>
            </a:r>
            <a:r>
              <a:rPr lang="en-US" sz="2400" dirty="0"/>
              <a:t>patient get the test I </a:t>
            </a:r>
            <a:r>
              <a:rPr lang="en-US" sz="2400" dirty="0" smtClean="0"/>
              <a:t>requested?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Did </a:t>
            </a:r>
            <a:r>
              <a:rPr lang="en-US" sz="2400" dirty="0"/>
              <a:t>the test come </a:t>
            </a:r>
            <a:r>
              <a:rPr lang="en-US" sz="2400" dirty="0" smtClean="0"/>
              <a:t>back?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Did </a:t>
            </a:r>
            <a:r>
              <a:rPr lang="en-US" sz="2400" dirty="0"/>
              <a:t>the team review the </a:t>
            </a:r>
            <a:r>
              <a:rPr lang="en-US" sz="2400" dirty="0" smtClean="0"/>
              <a:t>test?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Did </a:t>
            </a:r>
            <a:r>
              <a:rPr lang="en-US" sz="2400" dirty="0"/>
              <a:t>the Physician interpret the test </a:t>
            </a:r>
            <a:r>
              <a:rPr lang="en-US" sz="2400" dirty="0" smtClean="0"/>
              <a:t>correctly?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Did </a:t>
            </a:r>
            <a:r>
              <a:rPr lang="en-US" sz="2400" dirty="0"/>
              <a:t>the Physician order the correct follow up test or treatment or </a:t>
            </a:r>
            <a:r>
              <a:rPr lang="en-US" sz="2400" dirty="0" smtClean="0"/>
              <a:t>referral?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Was </a:t>
            </a:r>
            <a:r>
              <a:rPr lang="en-US" sz="2400" dirty="0"/>
              <a:t>the test result communicated to the patient</a:t>
            </a:r>
            <a:r>
              <a:rPr lang="en-US" sz="2400" dirty="0" smtClean="0"/>
              <a:t>?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Did the follow up occur?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Who will watch my test queue when I am on vacation?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484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1143000"/>
          </a:xfrm>
        </p:spPr>
        <p:txBody>
          <a:bodyPr/>
          <a:lstStyle/>
          <a:p>
            <a:r>
              <a:rPr lang="en-US" sz="4000" b="1" dirty="0" smtClean="0"/>
              <a:t>Back to the Model For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4419600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Aim: </a:t>
            </a:r>
            <a:r>
              <a:rPr lang="en-US" sz="2400" dirty="0" smtClean="0"/>
              <a:t>What is the process we are focused on improving?  By what? By when?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Measurement:  </a:t>
            </a:r>
            <a:r>
              <a:rPr lang="en-US" sz="2400" dirty="0" smtClean="0"/>
              <a:t>What is a metric that we use to assess our AIM?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Tests of Change:  </a:t>
            </a:r>
            <a:r>
              <a:rPr lang="en-US" sz="2400" dirty="0" smtClean="0"/>
              <a:t>What can we test to improve our system?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C1BC-7443-42F3-BD62-53407706BA32}" type="slidenum">
              <a:rPr lang="en-US" smtClean="0">
                <a:solidFill>
                  <a:srgbClr val="777779"/>
                </a:solidFill>
              </a:rPr>
              <a:pPr/>
              <a:t>11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Back to the Model For Improvement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343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Aim:  </a:t>
            </a:r>
          </a:p>
          <a:p>
            <a:pPr marL="0" indent="0">
              <a:buNone/>
            </a:pPr>
            <a:r>
              <a:rPr lang="en-US" dirty="0" smtClean="0"/>
              <a:t>Increase to 80% the number of (</a:t>
            </a:r>
            <a:r>
              <a:rPr lang="en-US" b="1" dirty="0" smtClean="0"/>
              <a:t>Radiology, Echo, High Risk, High Risk Patients) </a:t>
            </a:r>
            <a:r>
              <a:rPr lang="en-US" dirty="0" smtClean="0"/>
              <a:t>test results  that are communicated to patients within 48 hours of receipt, by the end of September.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Measurement:  </a:t>
            </a:r>
          </a:p>
          <a:p>
            <a:pPr marL="0" indent="0">
              <a:buNone/>
            </a:pPr>
            <a:r>
              <a:rPr lang="en-US" dirty="0" smtClean="0"/>
              <a:t>Weekly review of 10 random charts with pending test results to determine if information was communicated to patient (via phone or letter.)   </a:t>
            </a:r>
          </a:p>
          <a:p>
            <a:pPr marL="571500" lvl="1" indent="0">
              <a:buNone/>
            </a:pPr>
            <a:r>
              <a:rPr lang="en-US" i="1" dirty="0" smtClean="0"/>
              <a:t>(On Wednesday check  the next 10 test results that came starting Monday, to see if they have been communicated to the patient)</a:t>
            </a:r>
            <a:endParaRPr lang="en-US" i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Tests of Change</a:t>
            </a:r>
            <a:r>
              <a:rPr lang="en-US" dirty="0" smtClean="0"/>
              <a:t>: How to identify tests of change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C1BC-7443-42F3-BD62-53407706BA32}" type="slidenum">
              <a:rPr lang="en-US" smtClean="0">
                <a:solidFill>
                  <a:srgbClr val="777779"/>
                </a:solidFill>
              </a:rPr>
              <a:pPr/>
              <a:t>12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73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543" y="7075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Working toward your Tests of Change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572000"/>
          </a:xfrm>
        </p:spPr>
        <p:txBody>
          <a:bodyPr/>
          <a:lstStyle/>
          <a:p>
            <a:r>
              <a:rPr lang="en-US" sz="2000" dirty="0" smtClean="0"/>
              <a:t>Select process you want to make more reliable </a:t>
            </a:r>
          </a:p>
          <a:p>
            <a:pPr lvl="1"/>
            <a:r>
              <a:rPr lang="en-US" sz="1800" dirty="0" smtClean="0"/>
              <a:t>What keeps you up at night? </a:t>
            </a:r>
          </a:p>
          <a:p>
            <a:pPr lvl="1"/>
            <a:r>
              <a:rPr lang="en-US" sz="1800" dirty="0" smtClean="0"/>
              <a:t>How could a patient be harmed in your practice?</a:t>
            </a:r>
          </a:p>
          <a:p>
            <a:pPr lvl="1"/>
            <a:r>
              <a:rPr lang="en-US" sz="1800" dirty="0" smtClean="0"/>
              <a:t>Where are the Pain Points for your team?</a:t>
            </a:r>
            <a:endParaRPr lang="en-US" sz="1800" dirty="0"/>
          </a:p>
          <a:p>
            <a:r>
              <a:rPr lang="en-US" sz="2000" dirty="0" smtClean="0"/>
              <a:t>Select subset or segment of population</a:t>
            </a:r>
            <a:endParaRPr lang="en-US" sz="2000" b="1" dirty="0" smtClean="0"/>
          </a:p>
          <a:p>
            <a:pPr>
              <a:lnSpc>
                <a:spcPct val="150000"/>
              </a:lnSpc>
            </a:pPr>
            <a:r>
              <a:rPr lang="en-US" sz="2000" b="1" dirty="0" smtClean="0"/>
              <a:t>Develop a high level flow diagram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Identify </a:t>
            </a:r>
            <a:r>
              <a:rPr lang="en-US" sz="2000" dirty="0"/>
              <a:t>defects in each </a:t>
            </a:r>
            <a:r>
              <a:rPr lang="en-US" sz="2000" dirty="0" smtClean="0"/>
              <a:t>step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Select which defect you will </a:t>
            </a:r>
            <a:r>
              <a:rPr lang="en-US" sz="2000" dirty="0" smtClean="0"/>
              <a:t>fix first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State your reliability </a:t>
            </a:r>
            <a:r>
              <a:rPr lang="en-US" sz="2000" dirty="0" smtClean="0"/>
              <a:t>goal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At </a:t>
            </a:r>
            <a:r>
              <a:rPr lang="en-US" sz="2000" dirty="0"/>
              <a:t>least 95% reliable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21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Flow Mapping: Visualize the Steps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/>
              <a:t>High level (work) flow diagram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3 to 5 </a:t>
            </a:r>
            <a:r>
              <a:rPr lang="en-US" sz="2800" dirty="0"/>
              <a:t>Steps-keep it </a:t>
            </a:r>
            <a:r>
              <a:rPr lang="en-US" sz="2800" dirty="0" smtClean="0"/>
              <a:t>simple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Identify </a:t>
            </a:r>
            <a:r>
              <a:rPr lang="en-US" sz="2800" dirty="0" smtClean="0"/>
              <a:t>defects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Is there a cascade</a:t>
            </a:r>
            <a:r>
              <a:rPr lang="en-US" sz="2400" dirty="0" smtClean="0"/>
              <a:t>?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Which is the biggest </a:t>
            </a:r>
            <a:r>
              <a:rPr lang="en-US" sz="2400" dirty="0" smtClean="0"/>
              <a:t>defect?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Identify what you will fix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167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72" y="228600"/>
            <a:ext cx="8980228" cy="111077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Flow Mapping – </a:t>
            </a:r>
            <a:br>
              <a:rPr lang="en-US" b="1" dirty="0" smtClean="0"/>
            </a:br>
            <a:r>
              <a:rPr lang="en-US" b="1" dirty="0" smtClean="0"/>
              <a:t>Making the Process Visual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789371" y="3058160"/>
            <a:ext cx="1348662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Make Coffee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3463262" y="3058160"/>
            <a:ext cx="1607372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Make Kids Lunches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294334" y="3070633"/>
            <a:ext cx="1478410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Pack their Back Packs</a:t>
            </a:r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7101422" y="3055506"/>
            <a:ext cx="1761423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Wake up the kids</a:t>
            </a:r>
            <a:endParaRPr lang="en-US" sz="20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211859" y="3058160"/>
            <a:ext cx="1348662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Get Up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220223" y="1981147"/>
            <a:ext cx="6486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Rock in my Shoe:  We keep missing the bus!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8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57200" y="383219"/>
            <a:ext cx="8229600" cy="9493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 smtClean="0">
                <a:cs typeface="Arial" charset="0"/>
              </a:rPr>
              <a:t>Tool: Ask “Why?” Five Times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19600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i="1" dirty="0">
                <a:ea typeface="+mn-ea"/>
              </a:rPr>
              <a:t>Curiosity! </a:t>
            </a: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i="1" dirty="0">
                <a:ea typeface="+mn-ea"/>
              </a:rPr>
              <a:t>To help you understand the underlying reasons for the defects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en-US" i="1" dirty="0">
              <a:solidFill>
                <a:schemeClr val="tx1">
                  <a:lumMod val="50000"/>
                </a:schemeClr>
              </a:solidFill>
              <a:latin typeface="Arial" charset="0"/>
              <a:ea typeface="+mn-ea"/>
              <a:cs typeface="Arial" charset="0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b="1" dirty="0" smtClean="0">
                <a:solidFill>
                  <a:srgbClr val="009EC2"/>
                </a:solidFill>
                <a:latin typeface="Arial" charset="0"/>
                <a:ea typeface="+mn-ea"/>
                <a:cs typeface="Arial" charset="0"/>
              </a:rPr>
              <a:t>Why?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b="1" dirty="0" smtClean="0">
                <a:solidFill>
                  <a:srgbClr val="009EC2"/>
                </a:solidFill>
                <a:latin typeface="Arial" charset="0"/>
                <a:ea typeface="+mn-ea"/>
                <a:cs typeface="Arial" charset="0"/>
              </a:rPr>
              <a:t>Why?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b="1" dirty="0" smtClean="0">
                <a:solidFill>
                  <a:srgbClr val="009EC2"/>
                </a:solidFill>
                <a:latin typeface="Arial" charset="0"/>
                <a:ea typeface="+mn-ea"/>
                <a:cs typeface="Arial" charset="0"/>
              </a:rPr>
              <a:t>Why?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b="1" dirty="0" smtClean="0">
                <a:solidFill>
                  <a:srgbClr val="009EC2"/>
                </a:solidFill>
                <a:latin typeface="Arial" charset="0"/>
                <a:ea typeface="+mn-ea"/>
                <a:cs typeface="Arial" charset="0"/>
              </a:rPr>
              <a:t>Why?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b="1" dirty="0" smtClean="0">
                <a:solidFill>
                  <a:srgbClr val="009EC2"/>
                </a:solidFill>
                <a:latin typeface="Arial" charset="0"/>
                <a:ea typeface="+mn-ea"/>
                <a:cs typeface="Arial" charset="0"/>
              </a:rPr>
              <a:t>Why?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16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0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/>
          <a:lstStyle/>
          <a:p>
            <a:r>
              <a:rPr lang="en-US" sz="4000" b="1" dirty="0" smtClean="0"/>
              <a:t>Your turn – Flow mapping for </a:t>
            </a:r>
            <a:br>
              <a:rPr lang="en-US" sz="4000" b="1" dirty="0" smtClean="0"/>
            </a:br>
            <a:r>
              <a:rPr lang="en-US" sz="4000" b="1" dirty="0" smtClean="0"/>
              <a:t>Test Result Management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Pick one process that you want to improve around test result management</a:t>
            </a:r>
          </a:p>
          <a:p>
            <a:r>
              <a:rPr lang="en-US" sz="2800" dirty="0" smtClean="0"/>
              <a:t>Work with 3-4 people near you to develop a flow map for test results management</a:t>
            </a:r>
          </a:p>
          <a:p>
            <a:r>
              <a:rPr lang="en-US" sz="2800" dirty="0" smtClean="0"/>
              <a:t>Use “</a:t>
            </a:r>
            <a:r>
              <a:rPr lang="en-US" sz="2800" dirty="0" err="1" smtClean="0"/>
              <a:t>stickies</a:t>
            </a:r>
            <a:r>
              <a:rPr lang="en-US" sz="2800" dirty="0" smtClean="0"/>
              <a:t>” to identify 4-5 key steps in the process</a:t>
            </a:r>
          </a:p>
          <a:p>
            <a:r>
              <a:rPr lang="en-US" sz="2800" dirty="0" smtClean="0"/>
              <a:t>Identify potential defects/problems in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C1BC-7443-42F3-BD62-53407706BA32}" type="slidenum">
              <a:rPr lang="en-US" smtClean="0">
                <a:solidFill>
                  <a:srgbClr val="777779"/>
                </a:solidFill>
              </a:rPr>
              <a:pPr/>
              <a:t>17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0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19400"/>
            <a:ext cx="7772400" cy="272415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 smtClean="0"/>
              <a:t>Discussion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43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15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/>
              <a:t>Principles &amp; Guidelines for </a:t>
            </a:r>
            <a:r>
              <a:rPr lang="en-US" sz="3600" b="1" dirty="0" smtClean="0"/>
              <a:t>Testing Changes</a:t>
            </a:r>
            <a:endParaRPr lang="en-US" sz="3600" b="1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58150" cy="424221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3000" dirty="0"/>
              <a:t>A test of change should answer a specific question</a:t>
            </a:r>
          </a:p>
          <a:p>
            <a:pPr eaLnBrk="1" hangingPunct="1"/>
            <a:r>
              <a:rPr lang="en-US" sz="3000" dirty="0"/>
              <a:t>A test of change requires a theory and prediction</a:t>
            </a:r>
          </a:p>
          <a:p>
            <a:pPr eaLnBrk="1" hangingPunct="1"/>
            <a:r>
              <a:rPr lang="en-US" sz="3000" dirty="0"/>
              <a:t>Test on a small scale</a:t>
            </a:r>
          </a:p>
          <a:p>
            <a:pPr eaLnBrk="1" hangingPunct="1"/>
            <a:r>
              <a:rPr lang="en-US" sz="3000" dirty="0"/>
              <a:t>Collect data over time</a:t>
            </a:r>
          </a:p>
          <a:p>
            <a:pPr eaLnBrk="1" hangingPunct="1"/>
            <a:r>
              <a:rPr lang="en-US" sz="3000" dirty="0"/>
              <a:t>Build knowledge sequentially with multiple </a:t>
            </a:r>
            <a:r>
              <a:rPr lang="en-US" sz="3000" dirty="0" smtClean="0"/>
              <a:t>       Plan-Do-Study-Act </a:t>
            </a:r>
            <a:r>
              <a:rPr lang="en-US" sz="3000" dirty="0"/>
              <a:t>cycles for each change idea</a:t>
            </a:r>
          </a:p>
          <a:p>
            <a:pPr eaLnBrk="1" hangingPunct="1"/>
            <a:r>
              <a:rPr lang="en-US" sz="3000" dirty="0"/>
              <a:t>Include a wide range of conditions in the sequence of tests</a:t>
            </a:r>
            <a:endParaRPr lang="en-US" sz="3000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485900" y="5470922"/>
            <a:ext cx="685800" cy="357188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23A5D-FFF5-4CE4-89F6-22ECF0D748E9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3400" y="2209800"/>
            <a:ext cx="7772400" cy="2971800"/>
          </a:xfrm>
        </p:spPr>
        <p:txBody>
          <a:bodyPr/>
          <a:lstStyle/>
          <a:p>
            <a:pPr algn="ctr"/>
            <a:endParaRPr lang="en-US" sz="4000" b="1" dirty="0" smtClean="0"/>
          </a:p>
          <a:p>
            <a:pPr algn="ctr"/>
            <a:endParaRPr lang="en-US" sz="4000" b="1" dirty="0"/>
          </a:p>
          <a:p>
            <a:pPr algn="ctr"/>
            <a:endParaRPr lang="en-US" sz="4000" b="1" dirty="0" smtClean="0"/>
          </a:p>
          <a:p>
            <a:pPr algn="ctr"/>
            <a:endParaRPr lang="en-US" sz="4000" b="1" dirty="0"/>
          </a:p>
          <a:p>
            <a:pPr algn="ctr"/>
            <a:r>
              <a:rPr lang="en-US" sz="4000" b="1" dirty="0" smtClean="0"/>
              <a:t>Selecting a Change to Test</a:t>
            </a:r>
          </a:p>
          <a:p>
            <a:pPr algn="ctr"/>
            <a:r>
              <a:rPr lang="en-US" sz="4000" b="1" dirty="0" smtClean="0"/>
              <a:t>-----</a:t>
            </a:r>
          </a:p>
          <a:p>
            <a:pPr algn="ctr"/>
            <a:r>
              <a:rPr lang="en-US" sz="4000" b="1" dirty="0" smtClean="0"/>
              <a:t>Building Systems for Reliability</a:t>
            </a:r>
          </a:p>
          <a:p>
            <a:pPr algn="ctr"/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1291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4108"/>
            <a:ext cx="9067800" cy="762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How Reliable is Your </a:t>
            </a:r>
            <a:r>
              <a:rPr lang="en-US" sz="3600" b="1" dirty="0"/>
              <a:t>T</a:t>
            </a:r>
            <a:r>
              <a:rPr lang="en-US" sz="3600" b="1" dirty="0" smtClean="0"/>
              <a:t>est </a:t>
            </a:r>
            <a:r>
              <a:rPr lang="en-US" sz="3600" b="1" dirty="0"/>
              <a:t>R</a:t>
            </a:r>
            <a:r>
              <a:rPr lang="en-US" sz="3600" b="1" dirty="0" smtClean="0"/>
              <a:t>esult Process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When compared to: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Airline industry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Automobiles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Starbucks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477" y="2521492"/>
            <a:ext cx="2119816" cy="211981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56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929"/>
            <a:ext cx="8229600" cy="762000"/>
          </a:xfrm>
        </p:spPr>
        <p:txBody>
          <a:bodyPr/>
          <a:lstStyle/>
          <a:p>
            <a:r>
              <a:rPr lang="en-US" sz="4000" b="1" dirty="0" smtClean="0"/>
              <a:t>Why Are Processes Not Reliable?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Individual Autonomy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Expecting that a policy will result in improved reliability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Focus on benchmark </a:t>
            </a:r>
            <a:r>
              <a:rPr lang="en-US" sz="2400" dirty="0" smtClean="0"/>
              <a:t>performance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Over-reliance on training, vigilance and hard work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88" y="4495800"/>
            <a:ext cx="1205615" cy="167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419600"/>
            <a:ext cx="1697746" cy="16701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25" y="4164576"/>
            <a:ext cx="1895475" cy="189547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88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aul-rand.com/assets/gallery/posters/ibm_quality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353" y="1619248"/>
            <a:ext cx="3535363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3"/>
          <p:cNvSpPr txBox="1">
            <a:spLocks/>
          </p:cNvSpPr>
          <p:nvPr/>
        </p:nvSpPr>
        <p:spPr>
          <a:xfrm>
            <a:off x="0" y="6153150"/>
            <a:ext cx="54102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</p:txBody>
      </p:sp>
      <p:sp>
        <p:nvSpPr>
          <p:cNvPr id="3" name="Rectangle 2"/>
          <p:cNvSpPr/>
          <p:nvPr/>
        </p:nvSpPr>
        <p:spPr>
          <a:xfrm>
            <a:off x="304800" y="323493"/>
            <a:ext cx="6366166" cy="16004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5400" b="1" dirty="0">
                <a:ln w="17780" cmpd="sng">
                  <a:noFill/>
                  <a:prstDash val="solid"/>
                  <a:miter lim="800000"/>
                </a:ln>
                <a:solidFill>
                  <a:schemeClr val="tx2"/>
                </a:solidFill>
                <a:effectLst/>
                <a:latin typeface="+mj-lt"/>
              </a:rPr>
              <a:t>QUALITY is Job #1</a:t>
            </a:r>
          </a:p>
          <a:p>
            <a:pPr>
              <a:defRPr/>
            </a:pPr>
            <a:r>
              <a:rPr lang="en-US" sz="4400" b="1" dirty="0">
                <a:ln w="17780" cmpd="sng">
                  <a:noFill/>
                  <a:prstDash val="solid"/>
                  <a:miter lim="800000"/>
                </a:ln>
                <a:solidFill>
                  <a:schemeClr val="tx2"/>
                </a:solidFill>
                <a:effectLst/>
                <a:latin typeface="+mj-lt"/>
              </a:rPr>
              <a:t>Lecture at Noon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1" r="41472" b="12517"/>
          <a:stretch/>
        </p:blipFill>
        <p:spPr bwMode="auto">
          <a:xfrm>
            <a:off x="4347833" y="2032304"/>
            <a:ext cx="4338967" cy="381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6553200" y="3220059"/>
            <a:ext cx="1752600" cy="164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Work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harder.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  <a:p>
            <a:pPr algn="ctr">
              <a:spcAft>
                <a:spcPts val="300"/>
              </a:spcAft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Pay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more attention.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4319759" y="5943600"/>
            <a:ext cx="347639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dirty="0" smtClean="0"/>
              <a:t>Photo Credit: </a:t>
            </a:r>
            <a:r>
              <a:rPr lang="en-US" sz="1100" dirty="0" smtClean="0">
                <a:hlinkClick r:id="rId4"/>
              </a:rPr>
              <a:t>St. Barb</a:t>
            </a:r>
            <a:r>
              <a:rPr lang="en-US" sz="1100" dirty="0" smtClean="0"/>
              <a:t> by </a:t>
            </a:r>
            <a:r>
              <a:rPr lang="en-US" sz="1100" dirty="0" smtClean="0">
                <a:hlinkClick r:id="rId5"/>
              </a:rPr>
              <a:t>Matt </a:t>
            </a:r>
            <a:r>
              <a:rPr lang="en-US" sz="1100" dirty="0" err="1" smtClean="0">
                <a:hlinkClick r:id="rId5"/>
              </a:rPr>
              <a:t>MacGillivray</a:t>
            </a:r>
            <a:r>
              <a:rPr lang="en-US" sz="1100" dirty="0" smtClean="0"/>
              <a:t> (CC BY)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08875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2997"/>
            <a:ext cx="8534400" cy="1143000"/>
          </a:xfrm>
        </p:spPr>
        <p:txBody>
          <a:bodyPr/>
          <a:lstStyle/>
          <a:p>
            <a:r>
              <a:rPr lang="en-US" sz="4000" b="1" dirty="0" smtClean="0"/>
              <a:t>Changes that can Improve Reliability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5997"/>
            <a:ext cx="8229600" cy="4267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/>
              <a:t>Simplification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Are there Steps in your processes that can be eliminated</a:t>
            </a:r>
            <a:r>
              <a:rPr lang="en-US" sz="2400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Standardization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Best known process to achieve desired </a:t>
            </a:r>
            <a:r>
              <a:rPr lang="en-US" sz="2400" dirty="0" smtClean="0"/>
              <a:t>results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But known </a:t>
            </a:r>
            <a:r>
              <a:rPr lang="en-US" sz="2400" dirty="0" smtClean="0"/>
              <a:t>today-may change with new knowledge or new context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91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Why Standardize?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Makes it easier to fix a defect when one occurs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Reduce variation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Makes </a:t>
            </a:r>
            <a:r>
              <a:rPr lang="en-US" dirty="0"/>
              <a:t>it easier to </a:t>
            </a:r>
            <a:r>
              <a:rPr lang="en-US" dirty="0" smtClean="0"/>
              <a:t>train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Supports </a:t>
            </a:r>
            <a:r>
              <a:rPr lang="en-US" dirty="0"/>
              <a:t>care we expect our patients </a:t>
            </a:r>
            <a:r>
              <a:rPr lang="en-US" dirty="0" smtClean="0"/>
              <a:t>receive</a:t>
            </a:r>
          </a:p>
          <a:p>
            <a:pPr>
              <a:lnSpc>
                <a:spcPct val="200000"/>
              </a:lnSpc>
            </a:pPr>
            <a:r>
              <a:rPr lang="en-US" dirty="0"/>
              <a:t>Makes it easier to assess </a:t>
            </a:r>
            <a:r>
              <a:rPr lang="en-US" dirty="0" smtClean="0"/>
              <a:t>competency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Easier for patients to identify when there is a failure in the system</a:t>
            </a: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83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72" y="228600"/>
            <a:ext cx="8980228" cy="1110771"/>
          </a:xfrm>
        </p:spPr>
        <p:txBody>
          <a:bodyPr>
            <a:normAutofit/>
          </a:bodyPr>
          <a:lstStyle/>
          <a:p>
            <a:r>
              <a:rPr lang="en-US" b="1" dirty="0" smtClean="0"/>
              <a:t>How do I make this Reliable?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789371" y="3058160"/>
            <a:ext cx="1348662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Make Coffee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3463262" y="3058160"/>
            <a:ext cx="1607372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Make Kids Lunches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294334" y="3070633"/>
            <a:ext cx="1478410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Pack their Back Packs</a:t>
            </a:r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7101422" y="3055506"/>
            <a:ext cx="1761423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Wake up the kids</a:t>
            </a:r>
            <a:endParaRPr lang="en-US" sz="20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211859" y="3058160"/>
            <a:ext cx="1348662" cy="1249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Get Up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220223" y="1981147"/>
            <a:ext cx="6486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Rock in my Shoe:  We keep missing the bus!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51054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changes </a:t>
            </a:r>
            <a:r>
              <a:rPr lang="en-US" smtClean="0"/>
              <a:t>might you </a:t>
            </a:r>
            <a:r>
              <a:rPr lang="en-US" dirty="0" smtClean="0"/>
              <a:t>test?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Testing on a Small Scale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i="1" dirty="0" smtClean="0"/>
          </a:p>
          <a:p>
            <a:pPr marL="457200" lvl="1" indent="0">
              <a:buNone/>
            </a:pPr>
            <a:r>
              <a:rPr lang="en-US" i="1" dirty="0" smtClean="0"/>
              <a:t>What </a:t>
            </a:r>
            <a:r>
              <a:rPr lang="en-US" i="1" dirty="0"/>
              <a:t>can you do by Tuesday? What can you by this afternoon?</a:t>
            </a:r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“The Power of One” – one patient, one clinician, one visit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28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581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/>
              <a:t>Your Turn – Small Tests of Change</a:t>
            </a:r>
            <a:endParaRPr lang="en-US" b="1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09600" y="1613189"/>
            <a:ext cx="8305800" cy="4242217"/>
          </a:xfrm>
        </p:spPr>
        <p:txBody>
          <a:bodyPr anchor="ctr">
            <a:normAutofit fontScale="70000" lnSpcReduction="20000"/>
          </a:bodyPr>
          <a:lstStyle/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What </a:t>
            </a:r>
            <a:r>
              <a:rPr lang="en-US" dirty="0"/>
              <a:t>are some </a:t>
            </a:r>
            <a:r>
              <a:rPr lang="en-US" dirty="0" smtClean="0"/>
              <a:t>changes that could </a:t>
            </a:r>
            <a:r>
              <a:rPr lang="en-US" dirty="0"/>
              <a:t>be tested to improve your process</a:t>
            </a:r>
            <a:r>
              <a:rPr lang="en-US" dirty="0" smtClean="0"/>
              <a:t>?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Who would the tests entail</a:t>
            </a:r>
            <a:r>
              <a:rPr lang="en-US" dirty="0" smtClean="0"/>
              <a:t>?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Do you have a </a:t>
            </a:r>
            <a:r>
              <a:rPr lang="en-US" dirty="0" smtClean="0"/>
              <a:t>hunch? Do </a:t>
            </a:r>
            <a:r>
              <a:rPr lang="en-US" dirty="0"/>
              <a:t>the reliability principles </a:t>
            </a:r>
            <a:r>
              <a:rPr lang="en-US" dirty="0" smtClean="0"/>
              <a:t>give you ideas to test?  </a:t>
            </a:r>
          </a:p>
          <a:p>
            <a:pPr marL="0" lvl="0" indent="0">
              <a:buNone/>
            </a:pPr>
            <a:endParaRPr lang="en-US" dirty="0" smtClean="0"/>
          </a:p>
          <a:p>
            <a:r>
              <a:rPr lang="en-US" dirty="0"/>
              <a:t>How do you make sure you are testing on a small scale?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485900" y="5470922"/>
            <a:ext cx="685800" cy="357188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47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077200" cy="3657600"/>
          </a:xfrm>
        </p:spPr>
        <p:txBody>
          <a:bodyPr/>
          <a:lstStyle/>
          <a:p>
            <a:pPr marL="0" indent="0">
              <a:buNone/>
            </a:pPr>
            <a:endParaRPr lang="en-US" sz="28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29</a:t>
            </a:fld>
            <a:endParaRPr lang="en-US" alt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Discussion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1143000"/>
          </a:xfrm>
        </p:spPr>
        <p:txBody>
          <a:bodyPr/>
          <a:lstStyle/>
          <a:p>
            <a:r>
              <a:rPr lang="en-US" sz="4000" b="1" dirty="0" smtClean="0"/>
              <a:t>What Makes an Effective Change?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7315200" cy="32766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Human Factors Engineering and “Actions”</a:t>
            </a:r>
          </a:p>
          <a:p>
            <a:pPr marL="0" indent="0">
              <a:buNone/>
            </a:pPr>
            <a:endParaRPr lang="en-US" sz="800" u="sng" dirty="0" smtClean="0"/>
          </a:p>
          <a:p>
            <a:r>
              <a:rPr lang="en-US" sz="2400" dirty="0" smtClean="0"/>
              <a:t>Warnings and labels  (watch out!)</a:t>
            </a:r>
          </a:p>
          <a:p>
            <a:r>
              <a:rPr lang="en-US" sz="2400" dirty="0" smtClean="0"/>
              <a:t>Training (don’t do that)</a:t>
            </a:r>
          </a:p>
          <a:p>
            <a:r>
              <a:rPr lang="en-US" sz="2400" dirty="0" smtClean="0"/>
              <a:t>Procedure changes (work around that)</a:t>
            </a:r>
          </a:p>
          <a:p>
            <a:r>
              <a:rPr lang="en-US" sz="2400" dirty="0" smtClean="0"/>
              <a:t>Interlock, lock-in,, lock-out, etc. (let me design it so you cannot do that – forcing functions)</a:t>
            </a:r>
          </a:p>
          <a:p>
            <a:r>
              <a:rPr lang="en-US" sz="2400" dirty="0" smtClean="0"/>
              <a:t>Is there one right action???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8285327" y="2747241"/>
            <a:ext cx="20473" cy="1596159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7762163" y="238125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Weaker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2110" y="43434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Stronger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53340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Source: NPSF National Patient Safety Foundation </a:t>
            </a:r>
            <a:r>
              <a:rPr lang="en-US" sz="1600" b="1" dirty="0" smtClean="0">
                <a:hlinkClick r:id="rId3"/>
              </a:rPr>
              <a:t>www.npsf.org</a:t>
            </a:r>
            <a:endParaRPr lang="en-US" sz="1600" b="1" dirty="0" smtClean="0"/>
          </a:p>
          <a:p>
            <a:r>
              <a:rPr lang="en-US" sz="1600" b="1" dirty="0" smtClean="0"/>
              <a:t>See detailed version in handouts: Action Hierarchy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2999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23A5D-FFF5-4CE4-89F6-22ECF0D748E9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14400" y="2362200"/>
            <a:ext cx="7772400" cy="1500187"/>
          </a:xfrm>
        </p:spPr>
        <p:txBody>
          <a:bodyPr/>
          <a:lstStyle/>
          <a:p>
            <a:pPr algn="ctr"/>
            <a:r>
              <a:rPr lang="en-US" sz="4000" b="1" dirty="0" smtClean="0"/>
              <a:t>Engaging Patients in </a:t>
            </a:r>
          </a:p>
          <a:p>
            <a:pPr algn="ctr"/>
            <a:r>
              <a:rPr lang="en-US" sz="4000" b="1" dirty="0" smtClean="0"/>
              <a:t>Your Improvement Work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06216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Engaging Patients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30532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do we engage patients in this work?</a:t>
            </a:r>
          </a:p>
          <a:p>
            <a:r>
              <a:rPr lang="en-US" dirty="0" smtClean="0"/>
              <a:t>Patients’ perspective – identifying defects</a:t>
            </a:r>
          </a:p>
          <a:p>
            <a:r>
              <a:rPr lang="en-US" dirty="0" smtClean="0"/>
              <a:t>Patients’ suggestions for improvements</a:t>
            </a:r>
          </a:p>
          <a:p>
            <a:r>
              <a:rPr lang="en-US" dirty="0" smtClean="0"/>
              <a:t>Patients’ reaction to changes tested</a:t>
            </a:r>
          </a:p>
          <a:p>
            <a:r>
              <a:rPr lang="en-US" dirty="0" smtClean="0"/>
              <a:t>Patients on your improvement team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914400" y="4738285"/>
            <a:ext cx="7315200" cy="1315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en-US" altLang="en-US" b="1" dirty="0">
                <a:solidFill>
                  <a:schemeClr val="tx2">
                    <a:lumMod val="75000"/>
                  </a:schemeClr>
                </a:solidFill>
              </a:rPr>
              <a:t>The greatest asset we have </a:t>
            </a:r>
            <a:r>
              <a:rPr lang="en-US" altLang="en-US" b="1" dirty="0" smtClean="0">
                <a:solidFill>
                  <a:schemeClr val="tx2">
                    <a:lumMod val="75000"/>
                  </a:schemeClr>
                </a:solidFill>
              </a:rPr>
              <a:t>underutilized is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b="1" dirty="0" smtClean="0">
                <a:solidFill>
                  <a:schemeClr val="tx2">
                    <a:lumMod val="75000"/>
                  </a:schemeClr>
                </a:solidFill>
              </a:rPr>
              <a:t>all </a:t>
            </a:r>
            <a:r>
              <a:rPr lang="en-US" altLang="en-US" b="1" dirty="0">
                <a:solidFill>
                  <a:schemeClr val="tx2">
                    <a:lumMod val="75000"/>
                  </a:schemeClr>
                </a:solidFill>
              </a:rPr>
              <a:t>the assets of the patient.”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50" dirty="0" smtClean="0"/>
              <a:t>Maureen </a:t>
            </a:r>
            <a:r>
              <a:rPr lang="en-US" altLang="en-US" sz="1050" dirty="0" err="1"/>
              <a:t>Bisognano</a:t>
            </a:r>
            <a:endParaRPr lang="en-US" altLang="en-US" sz="105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50" dirty="0"/>
              <a:t>President and CEO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50" dirty="0"/>
              <a:t>Institute for Healthcare Improvement</a:t>
            </a:r>
          </a:p>
        </p:txBody>
      </p:sp>
    </p:spTree>
    <p:extLst>
      <p:ext uri="{BB962C8B-B14F-4D97-AF65-F5344CB8AC3E}">
        <p14:creationId xmlns:p14="http://schemas.microsoft.com/office/powerpoint/2010/main" val="150432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Your turn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Think about your workflow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How could you involve patients in identifying and testing changes?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24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Discussion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46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171700" y="1428750"/>
            <a:ext cx="4686300" cy="4286250"/>
            <a:chOff x="1008" y="432"/>
            <a:chExt cx="3936" cy="3600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1200" y="624"/>
              <a:ext cx="3552" cy="3216"/>
            </a:xfrm>
            <a:prstGeom prst="flowChartConnector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>
              <a:off x="2928" y="624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1200" y="2160"/>
              <a:ext cx="34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2976" y="816"/>
              <a:ext cx="76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100" b="1" dirty="0">
                  <a:solidFill>
                    <a:srgbClr val="808080"/>
                  </a:solidFill>
                </a:rPr>
                <a:t>Plan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2976" y="1056"/>
              <a:ext cx="1632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 Compose aim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Pose questions/predictions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Create action plan to carry out cycle (who, what, when, where)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Plan for data collection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3072" y="2208"/>
              <a:ext cx="76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100" b="1" dirty="0">
                  <a:solidFill>
                    <a:srgbClr val="808080"/>
                  </a:solidFill>
                </a:rPr>
                <a:t>Do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680" y="2208"/>
              <a:ext cx="86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100" b="1" dirty="0">
                  <a:solidFill>
                    <a:srgbClr val="808080"/>
                  </a:solidFill>
                </a:rPr>
                <a:t>Study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968" y="825"/>
              <a:ext cx="76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100" b="1" dirty="0">
                  <a:solidFill>
                    <a:srgbClr val="808080"/>
                  </a:solidFill>
                </a:rPr>
                <a:t>Act</a:t>
              </a: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3024" y="2496"/>
              <a:ext cx="1488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 Carry out the test and collect data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Document what occurred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Begin analysis of data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1392" y="2496"/>
              <a:ext cx="172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 Complete data analysis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Compare to predictions</a:t>
              </a:r>
            </a:p>
            <a:p>
              <a:pPr>
                <a:buFontTx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Summarize learning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412" y="1360"/>
              <a:ext cx="1584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buFontTx/>
                <a:buChar char="•"/>
              </a:pPr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</a:rPr>
                <a:t>   Decide </a:t>
              </a: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changes to make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Arrange next cycle </a:t>
              </a:r>
            </a:p>
            <a:p>
              <a:pPr marL="171450" indent="-171450">
                <a:buFontTx/>
                <a:buChar char="•"/>
              </a:pPr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</a:rPr>
                <a:t>Adapt, </a:t>
              </a: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</a:rPr>
                <a:t>Adopt, or discard</a:t>
              </a:r>
            </a:p>
            <a:p>
              <a:pPr>
                <a:buFontTx/>
                <a:buChar char="•"/>
              </a:pPr>
              <a:endParaRPr lang="en-US" sz="12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" name="AutoShape 14"/>
            <p:cNvSpPr>
              <a:spLocks noChangeArrowheads="1"/>
            </p:cNvSpPr>
            <p:nvPr/>
          </p:nvSpPr>
          <p:spPr bwMode="auto">
            <a:xfrm>
              <a:off x="2688" y="432"/>
              <a:ext cx="528" cy="336"/>
            </a:xfrm>
            <a:prstGeom prst="rightArrow">
              <a:avLst>
                <a:gd name="adj1" fmla="val 50000"/>
                <a:gd name="adj2" fmla="val 3928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3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8" name="AutoShape 15"/>
            <p:cNvSpPr>
              <a:spLocks noChangeArrowheads="1"/>
            </p:cNvSpPr>
            <p:nvPr/>
          </p:nvSpPr>
          <p:spPr bwMode="auto">
            <a:xfrm>
              <a:off x="4512" y="1920"/>
              <a:ext cx="432" cy="528"/>
            </a:xfrm>
            <a:prstGeom prst="downArrow">
              <a:avLst>
                <a:gd name="adj1" fmla="val 50000"/>
                <a:gd name="adj2" fmla="val 3055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eaLnBrk="0" hangingPunct="0">
                <a:defRPr/>
              </a:pPr>
              <a:endParaRPr lang="en-US" sz="13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9" name="AutoShape 16"/>
            <p:cNvSpPr>
              <a:spLocks noChangeArrowheads="1"/>
            </p:cNvSpPr>
            <p:nvPr/>
          </p:nvSpPr>
          <p:spPr bwMode="auto">
            <a:xfrm>
              <a:off x="2688" y="3648"/>
              <a:ext cx="528" cy="384"/>
            </a:xfrm>
            <a:prstGeom prst="leftArrow">
              <a:avLst>
                <a:gd name="adj1" fmla="val 50000"/>
                <a:gd name="adj2" fmla="val 3437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3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0" name="AutoShape 17"/>
            <p:cNvSpPr>
              <a:spLocks noChangeArrowheads="1"/>
            </p:cNvSpPr>
            <p:nvPr/>
          </p:nvSpPr>
          <p:spPr bwMode="auto">
            <a:xfrm>
              <a:off x="1008" y="1968"/>
              <a:ext cx="384" cy="432"/>
            </a:xfrm>
            <a:prstGeom prst="upArrow">
              <a:avLst>
                <a:gd name="adj1" fmla="val 50000"/>
                <a:gd name="adj2" fmla="val 2812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eaLnBrk="0" hangingPunct="0">
                <a:defRPr/>
              </a:pPr>
              <a:endParaRPr lang="en-US" sz="13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0753"/>
            <a:ext cx="8229600" cy="762000"/>
          </a:xfrm>
        </p:spPr>
        <p:txBody>
          <a:bodyPr/>
          <a:lstStyle/>
          <a:p>
            <a:pPr algn="l"/>
            <a:r>
              <a:rPr lang="en-US" sz="4000" b="1" dirty="0" smtClean="0"/>
              <a:t>Learning from Tests of Change: </a:t>
            </a:r>
            <a:br>
              <a:rPr lang="en-US" sz="4000" b="1" dirty="0" smtClean="0"/>
            </a:br>
            <a:r>
              <a:rPr lang="en-US" sz="4000" b="1" dirty="0" smtClean="0"/>
              <a:t>Plan-Do-Study-Act (PDSA) Cycle</a:t>
            </a:r>
            <a:endParaRPr lang="en-US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31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48158" y="341759"/>
            <a:ext cx="7323884" cy="857250"/>
          </a:xfrm>
          <a:noFill/>
        </p:spPr>
        <p:txBody>
          <a:bodyPr vert="horz" lIns="69056" tIns="34529" rIns="69056" bIns="34529" rtlCol="0" anchor="ctr">
            <a:normAutofit fontScale="90000"/>
          </a:bodyPr>
          <a:lstStyle/>
          <a:p>
            <a:pPr eaLnBrk="1" hangingPunct="1"/>
            <a:r>
              <a:rPr lang="en-US" b="1" dirty="0"/>
              <a:t>Repeated Use of the PDSA Cycle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43796" y="4273153"/>
            <a:ext cx="1214438" cy="90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99"/>
                </a:solidFill>
              </a:rPr>
              <a:t>Hunches Theories Ideas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682225" y="1616560"/>
            <a:ext cx="1828800" cy="90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99"/>
                </a:solidFill>
              </a:rPr>
              <a:t>Changes That Result in Improvement</a:t>
            </a:r>
            <a:endParaRPr lang="en-US" sz="1500" dirty="0">
              <a:solidFill>
                <a:srgbClr val="000099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667000" y="4229100"/>
            <a:ext cx="628650" cy="625079"/>
            <a:chOff x="1407" y="2880"/>
            <a:chExt cx="528" cy="525"/>
          </a:xfrm>
        </p:grpSpPr>
        <p:grpSp>
          <p:nvGrpSpPr>
            <p:cNvPr id="22571" name="Group 6"/>
            <p:cNvGrpSpPr>
              <a:grpSpLocks/>
            </p:cNvGrpSpPr>
            <p:nvPr/>
          </p:nvGrpSpPr>
          <p:grpSpPr bwMode="auto">
            <a:xfrm>
              <a:off x="1407" y="2880"/>
              <a:ext cx="528" cy="525"/>
              <a:chOff x="1407" y="2880"/>
              <a:chExt cx="528" cy="525"/>
            </a:xfrm>
          </p:grpSpPr>
          <p:sp>
            <p:nvSpPr>
              <p:cNvPr id="22576" name="Oval 7"/>
              <p:cNvSpPr>
                <a:spLocks noChangeArrowheads="1"/>
              </p:cNvSpPr>
              <p:nvPr/>
            </p:nvSpPr>
            <p:spPr bwMode="auto">
              <a:xfrm>
                <a:off x="1411" y="288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7" name="Line 8"/>
              <p:cNvSpPr>
                <a:spLocks noChangeShapeType="1"/>
              </p:cNvSpPr>
              <p:nvPr/>
            </p:nvSpPr>
            <p:spPr bwMode="auto">
              <a:xfrm>
                <a:off x="1407" y="3144"/>
                <a:ext cx="5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8" name="Line 9"/>
              <p:cNvSpPr>
                <a:spLocks noChangeShapeType="1"/>
              </p:cNvSpPr>
              <p:nvPr/>
            </p:nvSpPr>
            <p:spPr bwMode="auto">
              <a:xfrm>
                <a:off x="1671" y="2880"/>
                <a:ext cx="0" cy="5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72" name="Rectangle 10"/>
            <p:cNvSpPr>
              <a:spLocks noChangeArrowheads="1"/>
            </p:cNvSpPr>
            <p:nvPr/>
          </p:nvSpPr>
          <p:spPr bwMode="auto">
            <a:xfrm>
              <a:off x="1476" y="2917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73" name="Rectangle 11"/>
            <p:cNvSpPr>
              <a:spLocks noChangeArrowheads="1"/>
            </p:cNvSpPr>
            <p:nvPr/>
          </p:nvSpPr>
          <p:spPr bwMode="auto">
            <a:xfrm>
              <a:off x="1682" y="2917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74" name="Rectangle 12"/>
            <p:cNvSpPr>
              <a:spLocks noChangeArrowheads="1"/>
            </p:cNvSpPr>
            <p:nvPr/>
          </p:nvSpPr>
          <p:spPr bwMode="auto">
            <a:xfrm>
              <a:off x="1476" y="3138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75" name="Rectangle 13"/>
            <p:cNvSpPr>
              <a:spLocks noChangeArrowheads="1"/>
            </p:cNvSpPr>
            <p:nvPr/>
          </p:nvSpPr>
          <p:spPr bwMode="auto">
            <a:xfrm>
              <a:off x="1682" y="3138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701655" y="3656413"/>
            <a:ext cx="682228" cy="659607"/>
            <a:chOff x="2132" y="2450"/>
            <a:chExt cx="571" cy="554"/>
          </a:xfrm>
        </p:grpSpPr>
        <p:grpSp>
          <p:nvGrpSpPr>
            <p:cNvPr id="22563" name="Group 15"/>
            <p:cNvGrpSpPr>
              <a:grpSpLocks/>
            </p:cNvGrpSpPr>
            <p:nvPr/>
          </p:nvGrpSpPr>
          <p:grpSpPr bwMode="auto">
            <a:xfrm>
              <a:off x="2132" y="2464"/>
              <a:ext cx="520" cy="520"/>
              <a:chOff x="2132" y="2464"/>
              <a:chExt cx="520" cy="520"/>
            </a:xfrm>
          </p:grpSpPr>
          <p:sp>
            <p:nvSpPr>
              <p:cNvPr id="22568" name="Oval 16"/>
              <p:cNvSpPr>
                <a:spLocks noChangeArrowheads="1"/>
              </p:cNvSpPr>
              <p:nvPr/>
            </p:nvSpPr>
            <p:spPr bwMode="auto">
              <a:xfrm rot="2340000">
                <a:off x="2132" y="246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9" name="Line 17"/>
              <p:cNvSpPr>
                <a:spLocks noChangeShapeType="1"/>
              </p:cNvSpPr>
              <p:nvPr/>
            </p:nvSpPr>
            <p:spPr bwMode="auto">
              <a:xfrm>
                <a:off x="2187" y="2559"/>
                <a:ext cx="410" cy="3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0" name="Line 18"/>
              <p:cNvSpPr>
                <a:spLocks noChangeShapeType="1"/>
              </p:cNvSpPr>
              <p:nvPr/>
            </p:nvSpPr>
            <p:spPr bwMode="auto">
              <a:xfrm flipH="1">
                <a:off x="2228" y="2518"/>
                <a:ext cx="330" cy="41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64" name="Rectangle 19"/>
            <p:cNvSpPr>
              <a:spLocks noChangeArrowheads="1"/>
            </p:cNvSpPr>
            <p:nvPr/>
          </p:nvSpPr>
          <p:spPr bwMode="auto">
            <a:xfrm rot="2340000">
              <a:off x="2343" y="2450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65" name="Rectangle 20"/>
            <p:cNvSpPr>
              <a:spLocks noChangeArrowheads="1"/>
            </p:cNvSpPr>
            <p:nvPr/>
          </p:nvSpPr>
          <p:spPr bwMode="auto">
            <a:xfrm rot="2340000">
              <a:off x="2496" y="2597"/>
              <a:ext cx="2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66" name="Rectangle 21"/>
            <p:cNvSpPr>
              <a:spLocks noChangeArrowheads="1"/>
            </p:cNvSpPr>
            <p:nvPr/>
          </p:nvSpPr>
          <p:spPr bwMode="auto">
            <a:xfrm rot="2340000">
              <a:off x="2204" y="2621"/>
              <a:ext cx="1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67" name="Rectangle 22"/>
            <p:cNvSpPr>
              <a:spLocks noChangeArrowheads="1"/>
            </p:cNvSpPr>
            <p:nvPr/>
          </p:nvSpPr>
          <p:spPr bwMode="auto">
            <a:xfrm rot="2340000">
              <a:off x="2357" y="2771"/>
              <a:ext cx="2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5701904" y="2457450"/>
            <a:ext cx="628650" cy="625079"/>
            <a:chOff x="3540" y="1620"/>
            <a:chExt cx="528" cy="525"/>
          </a:xfrm>
        </p:grpSpPr>
        <p:grpSp>
          <p:nvGrpSpPr>
            <p:cNvPr id="22555" name="Group 24"/>
            <p:cNvGrpSpPr>
              <a:grpSpLocks/>
            </p:cNvGrpSpPr>
            <p:nvPr/>
          </p:nvGrpSpPr>
          <p:grpSpPr bwMode="auto">
            <a:xfrm>
              <a:off x="3540" y="1620"/>
              <a:ext cx="528" cy="525"/>
              <a:chOff x="3540" y="1620"/>
              <a:chExt cx="528" cy="525"/>
            </a:xfrm>
          </p:grpSpPr>
          <p:sp>
            <p:nvSpPr>
              <p:cNvPr id="22560" name="Oval 25"/>
              <p:cNvSpPr>
                <a:spLocks noChangeArrowheads="1"/>
              </p:cNvSpPr>
              <p:nvPr/>
            </p:nvSpPr>
            <p:spPr bwMode="auto">
              <a:xfrm>
                <a:off x="3544" y="162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1" name="Line 26"/>
              <p:cNvSpPr>
                <a:spLocks noChangeShapeType="1"/>
              </p:cNvSpPr>
              <p:nvPr/>
            </p:nvSpPr>
            <p:spPr bwMode="auto">
              <a:xfrm>
                <a:off x="3540" y="1884"/>
                <a:ext cx="5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2" name="Line 27"/>
              <p:cNvSpPr>
                <a:spLocks noChangeShapeType="1"/>
              </p:cNvSpPr>
              <p:nvPr/>
            </p:nvSpPr>
            <p:spPr bwMode="auto">
              <a:xfrm>
                <a:off x="3804" y="1620"/>
                <a:ext cx="0" cy="5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56" name="Rectangle 28"/>
            <p:cNvSpPr>
              <a:spLocks noChangeArrowheads="1"/>
            </p:cNvSpPr>
            <p:nvPr/>
          </p:nvSpPr>
          <p:spPr bwMode="auto">
            <a:xfrm>
              <a:off x="3609" y="1657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57" name="Rectangle 29"/>
            <p:cNvSpPr>
              <a:spLocks noChangeArrowheads="1"/>
            </p:cNvSpPr>
            <p:nvPr/>
          </p:nvSpPr>
          <p:spPr bwMode="auto">
            <a:xfrm>
              <a:off x="3815" y="1657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58" name="Rectangle 30"/>
            <p:cNvSpPr>
              <a:spLocks noChangeArrowheads="1"/>
            </p:cNvSpPr>
            <p:nvPr/>
          </p:nvSpPr>
          <p:spPr bwMode="auto">
            <a:xfrm>
              <a:off x="3609" y="1878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59" name="Rectangle 31"/>
            <p:cNvSpPr>
              <a:spLocks noChangeArrowheads="1"/>
            </p:cNvSpPr>
            <p:nvPr/>
          </p:nvSpPr>
          <p:spPr bwMode="auto">
            <a:xfrm>
              <a:off x="3815" y="1878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4730353" y="3028950"/>
            <a:ext cx="623888" cy="619125"/>
            <a:chOff x="2851" y="2029"/>
            <a:chExt cx="522" cy="520"/>
          </a:xfrm>
        </p:grpSpPr>
        <p:grpSp>
          <p:nvGrpSpPr>
            <p:cNvPr id="22547" name="Group 33"/>
            <p:cNvGrpSpPr>
              <a:grpSpLocks/>
            </p:cNvGrpSpPr>
            <p:nvPr/>
          </p:nvGrpSpPr>
          <p:grpSpPr bwMode="auto">
            <a:xfrm>
              <a:off x="2851" y="2029"/>
              <a:ext cx="520" cy="520"/>
              <a:chOff x="2851" y="2029"/>
              <a:chExt cx="520" cy="520"/>
            </a:xfrm>
          </p:grpSpPr>
          <p:sp>
            <p:nvSpPr>
              <p:cNvPr id="22552" name="Oval 34"/>
              <p:cNvSpPr>
                <a:spLocks noChangeArrowheads="1"/>
              </p:cNvSpPr>
              <p:nvPr/>
            </p:nvSpPr>
            <p:spPr bwMode="auto">
              <a:xfrm rot="840000">
                <a:off x="2851" y="2029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3" name="Line 35"/>
              <p:cNvSpPr>
                <a:spLocks noChangeShapeType="1"/>
              </p:cNvSpPr>
              <p:nvPr/>
            </p:nvSpPr>
            <p:spPr bwMode="auto">
              <a:xfrm>
                <a:off x="2855" y="2225"/>
                <a:ext cx="512" cy="1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4" name="Line 36"/>
              <p:cNvSpPr>
                <a:spLocks noChangeShapeType="1"/>
              </p:cNvSpPr>
              <p:nvPr/>
            </p:nvSpPr>
            <p:spPr bwMode="auto">
              <a:xfrm flipH="1">
                <a:off x="3048" y="2033"/>
                <a:ext cx="127" cy="5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48" name="Rectangle 37"/>
            <p:cNvSpPr>
              <a:spLocks noChangeArrowheads="1"/>
            </p:cNvSpPr>
            <p:nvPr/>
          </p:nvSpPr>
          <p:spPr bwMode="auto">
            <a:xfrm rot="840000">
              <a:off x="2970" y="2036"/>
              <a:ext cx="15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22549" name="Rectangle 38"/>
            <p:cNvSpPr>
              <a:spLocks noChangeArrowheads="1"/>
            </p:cNvSpPr>
            <p:nvPr/>
          </p:nvSpPr>
          <p:spPr bwMode="auto">
            <a:xfrm rot="840000">
              <a:off x="3170" y="2090"/>
              <a:ext cx="2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50" name="Rectangle 39"/>
            <p:cNvSpPr>
              <a:spLocks noChangeArrowheads="1"/>
            </p:cNvSpPr>
            <p:nvPr/>
          </p:nvSpPr>
          <p:spPr bwMode="auto">
            <a:xfrm rot="840000">
              <a:off x="2917" y="2251"/>
              <a:ext cx="15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51" name="Rectangle 40"/>
            <p:cNvSpPr>
              <a:spLocks noChangeArrowheads="1"/>
            </p:cNvSpPr>
            <p:nvPr/>
          </p:nvSpPr>
          <p:spPr bwMode="auto">
            <a:xfrm rot="840000">
              <a:off x="3114" y="2305"/>
              <a:ext cx="2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</p:grpSp>
      <p:sp>
        <p:nvSpPr>
          <p:cNvPr id="22537" name="Line 41"/>
          <p:cNvSpPr>
            <a:spLocks noChangeShapeType="1"/>
          </p:cNvSpPr>
          <p:nvPr/>
        </p:nvSpPr>
        <p:spPr bwMode="auto">
          <a:xfrm flipV="1">
            <a:off x="2692004" y="3543300"/>
            <a:ext cx="952500" cy="571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38" name="Rectangle 42"/>
          <p:cNvSpPr>
            <a:spLocks noChangeArrowheads="1"/>
          </p:cNvSpPr>
          <p:nvPr/>
        </p:nvSpPr>
        <p:spPr bwMode="auto">
          <a:xfrm rot="-1860000">
            <a:off x="3758804" y="3031932"/>
            <a:ext cx="1056084" cy="392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100" b="1" dirty="0">
                <a:solidFill>
                  <a:srgbClr val="000099"/>
                </a:solidFill>
              </a:rPr>
              <a:t>DATA</a:t>
            </a:r>
          </a:p>
        </p:txBody>
      </p:sp>
      <p:sp>
        <p:nvSpPr>
          <p:cNvPr id="22539" name="Line 43"/>
          <p:cNvSpPr>
            <a:spLocks noChangeShapeType="1"/>
          </p:cNvSpPr>
          <p:nvPr/>
        </p:nvSpPr>
        <p:spPr bwMode="auto">
          <a:xfrm flipV="1">
            <a:off x="4558904" y="2286000"/>
            <a:ext cx="1257300" cy="742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40" name="Text Box 44"/>
          <p:cNvSpPr txBox="1">
            <a:spLocks noChangeArrowheads="1"/>
          </p:cNvSpPr>
          <p:nvPr/>
        </p:nvSpPr>
        <p:spPr bwMode="auto">
          <a:xfrm>
            <a:off x="2420541" y="4882753"/>
            <a:ext cx="1371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Very Small Scale Test</a:t>
            </a:r>
          </a:p>
        </p:txBody>
      </p:sp>
      <p:sp>
        <p:nvSpPr>
          <p:cNvPr id="22541" name="Text Box 45"/>
          <p:cNvSpPr txBox="1">
            <a:spLocks noChangeArrowheads="1"/>
          </p:cNvSpPr>
          <p:nvPr/>
        </p:nvSpPr>
        <p:spPr bwMode="auto">
          <a:xfrm>
            <a:off x="3758804" y="4629151"/>
            <a:ext cx="12001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Follow-up Tests</a:t>
            </a:r>
          </a:p>
        </p:txBody>
      </p:sp>
      <p:sp>
        <p:nvSpPr>
          <p:cNvPr id="22542" name="Text Box 46"/>
          <p:cNvSpPr txBox="1">
            <a:spLocks noChangeArrowheads="1"/>
          </p:cNvSpPr>
          <p:nvPr/>
        </p:nvSpPr>
        <p:spPr bwMode="auto">
          <a:xfrm>
            <a:off x="4844654" y="3943351"/>
            <a:ext cx="17716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Wide-Scale Tests of Change</a:t>
            </a:r>
          </a:p>
        </p:txBody>
      </p:sp>
      <p:sp>
        <p:nvSpPr>
          <p:cNvPr id="22543" name="Text Box 47"/>
          <p:cNvSpPr txBox="1">
            <a:spLocks noChangeArrowheads="1"/>
          </p:cNvSpPr>
          <p:nvPr/>
        </p:nvSpPr>
        <p:spPr bwMode="auto">
          <a:xfrm>
            <a:off x="5987653" y="3314701"/>
            <a:ext cx="201334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Implementation of Change</a:t>
            </a:r>
          </a:p>
        </p:txBody>
      </p:sp>
      <p:sp>
        <p:nvSpPr>
          <p:cNvPr id="22544" name="Line 61"/>
          <p:cNvSpPr>
            <a:spLocks noChangeShapeType="1"/>
          </p:cNvSpPr>
          <p:nvPr/>
        </p:nvSpPr>
        <p:spPr bwMode="auto">
          <a:xfrm flipV="1">
            <a:off x="3314700" y="3005137"/>
            <a:ext cx="3148013" cy="1909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45" name="Rectangle 62"/>
          <p:cNvSpPr>
            <a:spLocks noChangeArrowheads="1"/>
          </p:cNvSpPr>
          <p:nvPr/>
        </p:nvSpPr>
        <p:spPr bwMode="auto">
          <a:xfrm>
            <a:off x="879587" y="1854699"/>
            <a:ext cx="2894117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866" tIns="33338" rIns="67866" bIns="33338" anchor="ctr"/>
          <a:lstStyle/>
          <a:p>
            <a:pPr>
              <a:lnSpc>
                <a:spcPct val="90000"/>
              </a:lnSpc>
            </a:pPr>
            <a:r>
              <a:rPr lang="en-US" sz="2100" dirty="0">
                <a:solidFill>
                  <a:srgbClr val="333399"/>
                </a:solidFill>
              </a:rPr>
              <a:t>Sequential building of knowledge under a wide range of conditions</a:t>
            </a:r>
          </a:p>
        </p:txBody>
      </p:sp>
      <p:sp>
        <p:nvSpPr>
          <p:cNvPr id="22546" name="Text Box 63"/>
          <p:cNvSpPr txBox="1">
            <a:spLocks noChangeArrowheads="1"/>
          </p:cNvSpPr>
          <p:nvPr/>
        </p:nvSpPr>
        <p:spPr bwMode="auto">
          <a:xfrm>
            <a:off x="6654403" y="2800350"/>
            <a:ext cx="88939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Spread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16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878571"/>
          </a:xfrm>
        </p:spPr>
        <p:txBody>
          <a:bodyPr/>
          <a:lstStyle/>
          <a:p>
            <a:r>
              <a:rPr lang="en-US" sz="3200" b="1" dirty="0" smtClean="0"/>
              <a:t>Using the PDSA form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37</a:t>
            </a:fld>
            <a:endParaRPr lang="en-US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438055"/>
              </p:ext>
            </p:extLst>
          </p:nvPr>
        </p:nvGraphicFramePr>
        <p:xfrm>
          <a:off x="2133600" y="1183373"/>
          <a:ext cx="4440555" cy="54731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1415"/>
                <a:gridCol w="2299140"/>
              </a:tblGrid>
              <a:tr h="5186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PDSA Worksheet for a Small Test of Change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289" marR="432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Practice Name:</a:t>
                      </a:r>
                      <a:r>
                        <a:rPr lang="en-US" sz="900" dirty="0">
                          <a:effectLst/>
                        </a:rPr>
                        <a:t> _</a:t>
                      </a:r>
                      <a:r>
                        <a:rPr lang="en-US" sz="1000" dirty="0">
                          <a:effectLst/>
                        </a:rPr>
                        <a:t>_________________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800" dirty="0">
                          <a:effectLst/>
                        </a:rPr>
                        <a:t>Cycle start date:</a:t>
                      </a:r>
                      <a:r>
                        <a:rPr lang="en-US" sz="700" dirty="0">
                          <a:effectLst/>
                        </a:rPr>
                        <a:t>_________  C</a:t>
                      </a:r>
                      <a:r>
                        <a:rPr lang="en-US" sz="800" dirty="0">
                          <a:effectLst/>
                        </a:rPr>
                        <a:t>ycle end date:</a:t>
                      </a:r>
                      <a:r>
                        <a:rPr lang="en-US" sz="700" dirty="0">
                          <a:effectLst/>
                        </a:rPr>
                        <a:t>__________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289" marR="43289" marT="0" marB="0" anchor="ctr"/>
                </a:tc>
              </a:tr>
              <a:tr h="3163676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PLAN: </a:t>
                      </a:r>
                      <a:r>
                        <a:rPr lang="en-US" sz="1000" dirty="0">
                          <a:effectLst/>
                        </a:rPr>
                        <a:t>Area to work on:  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Describe the change you are testing and state the question you want this test to answer (If I do x will y happen?)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What </a:t>
                      </a:r>
                      <a:r>
                        <a:rPr lang="en-US" sz="1000" dirty="0">
                          <a:effectLst/>
                        </a:rPr>
                        <a:t>do you predict the result will be?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cap="all" dirty="0">
                          <a:effectLst/>
                        </a:rPr>
                        <a:t> </a:t>
                      </a:r>
                      <a:endParaRPr lang="en-US" sz="1000" cap="all" dirty="0" smtClean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What </a:t>
                      </a:r>
                      <a:r>
                        <a:rPr lang="en-US" sz="1000" dirty="0">
                          <a:effectLst/>
                        </a:rPr>
                        <a:t>measure will you use to learn if this test is successful or has promise? 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cap="all" dirty="0">
                          <a:effectLst/>
                        </a:rPr>
                        <a:t> </a:t>
                      </a:r>
                      <a:endParaRPr lang="en-US" sz="1000" cap="all" dirty="0" smtClean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Plan </a:t>
                      </a:r>
                      <a:r>
                        <a:rPr lang="en-US" sz="1000" dirty="0">
                          <a:effectLst/>
                        </a:rPr>
                        <a:t>for change or test: who, what, when, where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cap="all" dirty="0">
                          <a:effectLst/>
                        </a:rPr>
                        <a:t>  </a:t>
                      </a:r>
                      <a:endParaRPr lang="en-US" sz="1000" cap="all" dirty="0" smtClean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Data collection plan: who, what, when, where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289" marR="432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7314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cap="all" dirty="0">
                          <a:effectLst/>
                        </a:rPr>
                        <a:t>DO: </a:t>
                      </a:r>
                      <a:r>
                        <a:rPr lang="en-US" sz="1000" cap="all" dirty="0">
                          <a:effectLst/>
                        </a:rPr>
                        <a:t>R</a:t>
                      </a:r>
                      <a:r>
                        <a:rPr lang="en-US" sz="1000" dirty="0">
                          <a:effectLst/>
                        </a:rPr>
                        <a:t>eport what happened when you carried out the test.  Describe observations, findings, problems encountered, special circumstances</a:t>
                      </a:r>
                      <a:r>
                        <a:rPr lang="en-US" sz="1000" cap="all" dirty="0">
                          <a:effectLst/>
                        </a:rPr>
                        <a:t>.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cap="all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cap="all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289" marR="432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054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cap="all" dirty="0">
                          <a:effectLst/>
                        </a:rPr>
                        <a:t>Study: </a:t>
                      </a:r>
                      <a:r>
                        <a:rPr lang="en-US" sz="1000" cap="all" dirty="0">
                          <a:effectLst/>
                        </a:rPr>
                        <a:t>C</a:t>
                      </a:r>
                      <a:r>
                        <a:rPr lang="en-US" sz="1000" dirty="0">
                          <a:effectLst/>
                        </a:rPr>
                        <a:t>ompare your results to your predictions.  What did you learn? Any surprises?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cap="all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289" marR="432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2985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cap="all" dirty="0">
                          <a:effectLst/>
                        </a:rPr>
                        <a:t>Act: </a:t>
                      </a:r>
                      <a:r>
                        <a:rPr lang="en-US" sz="1000" cap="all" dirty="0">
                          <a:effectLst/>
                        </a:rPr>
                        <a:t>W</a:t>
                      </a:r>
                      <a:r>
                        <a:rPr lang="en-US" sz="1000" dirty="0">
                          <a:effectLst/>
                        </a:rPr>
                        <a:t>hat will you do next? Adopt, adapt, or abandon the change?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cap="all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cap="all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289" marR="432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014845" y="1184273"/>
            <a:ext cx="1040764" cy="984250"/>
            <a:chOff x="9364" y="2399"/>
            <a:chExt cx="3179" cy="2831"/>
          </a:xfrm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9523" y="2524"/>
              <a:ext cx="2855" cy="2592"/>
            </a:xfrm>
            <a:prstGeom prst="ellipse">
              <a:avLst/>
            </a:prstGeom>
            <a:solidFill>
              <a:srgbClr val="DDDDDD"/>
            </a:solidFill>
            <a:ln w="254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66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n-US"/>
            </a:p>
          </p:txBody>
        </p:sp>
        <p:cxnSp>
          <p:nvCxnSpPr>
            <p:cNvPr id="20" name="Line 917"/>
            <p:cNvCxnSpPr/>
            <p:nvPr/>
          </p:nvCxnSpPr>
          <p:spPr bwMode="auto">
            <a:xfrm>
              <a:off x="10975" y="2522"/>
              <a:ext cx="0" cy="259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66"/>
                    </a:outerShdw>
                  </a:effectLst>
                </a14:hiddenEffects>
              </a:ext>
            </a:extLst>
          </p:spPr>
        </p:cxn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0003" y="3077"/>
              <a:ext cx="576" cy="62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CE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66"/>
                    </a:outerShdw>
                  </a:effectLst>
                </a14:hiddenEffects>
              </a:ext>
            </a:extLst>
          </p:spPr>
          <p:txBody>
            <a:bodyPr rot="0" vert="horz" wrap="square" lIns="77788" tIns="38100" rIns="77788" bIns="38100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i="0" u="none" strike="noStrike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</a:t>
              </a:r>
              <a:endParaRPr lang="en-US" sz="1000" b="1" i="1" u="sng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1164" y="3077"/>
              <a:ext cx="674" cy="62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CE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66"/>
                    </a:outerShdw>
                  </a:effectLst>
                </a14:hiddenEffects>
              </a:ext>
            </a:extLst>
          </p:spPr>
          <p:txBody>
            <a:bodyPr rot="0" vert="horz" wrap="square" lIns="77788" tIns="38100" rIns="77788" bIns="38100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9842" y="4052"/>
              <a:ext cx="797" cy="62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CE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66"/>
                    </a:outerShdw>
                  </a:effectLst>
                </a14:hiddenEffects>
              </a:ext>
            </a:extLst>
          </p:spPr>
          <p:txBody>
            <a:bodyPr rot="0" vert="horz" wrap="square" lIns="77788" tIns="38100" rIns="77788" bIns="38100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S</a:t>
              </a: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1275" y="4052"/>
              <a:ext cx="515" cy="62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CE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66"/>
                    </a:outerShdw>
                  </a:effectLst>
                </a14:hiddenEffects>
              </a:ext>
            </a:extLst>
          </p:spPr>
          <p:txBody>
            <a:bodyPr rot="0" vert="horz" wrap="square" lIns="77788" tIns="38100" rIns="77788" bIns="38100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</a:t>
              </a:r>
            </a:p>
          </p:txBody>
        </p:sp>
        <p:cxnSp>
          <p:nvCxnSpPr>
            <p:cNvPr id="25" name="Line 922"/>
            <p:cNvCxnSpPr/>
            <p:nvPr/>
          </p:nvCxnSpPr>
          <p:spPr bwMode="auto">
            <a:xfrm>
              <a:off x="9502" y="3842"/>
              <a:ext cx="2992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66"/>
                    </a:outerShdw>
                  </a:effectLst>
                </a14:hiddenEffects>
              </a:ext>
            </a:extLst>
          </p:spPr>
        </p:cxnSp>
        <p:sp>
          <p:nvSpPr>
            <p:cNvPr id="26" name="AutoShape 923"/>
            <p:cNvSpPr>
              <a:spLocks noChangeArrowheads="1"/>
            </p:cNvSpPr>
            <p:nvPr/>
          </p:nvSpPr>
          <p:spPr bwMode="auto">
            <a:xfrm>
              <a:off x="10770" y="2399"/>
              <a:ext cx="440" cy="236"/>
            </a:xfrm>
            <a:prstGeom prst="rightArrow">
              <a:avLst>
                <a:gd name="adj1" fmla="val 50000"/>
                <a:gd name="adj2" fmla="val 93229"/>
              </a:avLst>
            </a:prstGeom>
            <a:solidFill>
              <a:srgbClr val="DDDDDD"/>
            </a:solidFill>
            <a:ln w="12700">
              <a:solidFill>
                <a:srgbClr val="EAEAEA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66"/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7" name="AutoShape 924"/>
            <p:cNvSpPr>
              <a:spLocks noChangeArrowheads="1"/>
            </p:cNvSpPr>
            <p:nvPr/>
          </p:nvSpPr>
          <p:spPr bwMode="auto">
            <a:xfrm>
              <a:off x="10735" y="4994"/>
              <a:ext cx="437" cy="236"/>
            </a:xfrm>
            <a:prstGeom prst="leftArrow">
              <a:avLst>
                <a:gd name="adj1" fmla="val 50000"/>
                <a:gd name="adj2" fmla="val 92576"/>
              </a:avLst>
            </a:prstGeom>
            <a:solidFill>
              <a:srgbClr val="DDDDDD"/>
            </a:solidFill>
            <a:ln w="12700">
              <a:solidFill>
                <a:srgbClr val="969696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66"/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8" name="AutoShape 925"/>
            <p:cNvSpPr>
              <a:spLocks noChangeArrowheads="1"/>
            </p:cNvSpPr>
            <p:nvPr/>
          </p:nvSpPr>
          <p:spPr bwMode="auto">
            <a:xfrm>
              <a:off x="12258" y="3654"/>
              <a:ext cx="285" cy="364"/>
            </a:xfrm>
            <a:prstGeom prst="downArrow">
              <a:avLst>
                <a:gd name="adj1" fmla="val 50000"/>
                <a:gd name="adj2" fmla="val 63866"/>
              </a:avLst>
            </a:prstGeom>
            <a:solidFill>
              <a:srgbClr val="DDDDDD"/>
            </a:solidFill>
            <a:ln w="12700">
              <a:solidFill>
                <a:srgbClr val="EAEAEA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66"/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9" name="AutoShape 926"/>
            <p:cNvSpPr>
              <a:spLocks noChangeArrowheads="1"/>
            </p:cNvSpPr>
            <p:nvPr/>
          </p:nvSpPr>
          <p:spPr bwMode="auto">
            <a:xfrm>
              <a:off x="9364" y="3654"/>
              <a:ext cx="287" cy="364"/>
            </a:xfrm>
            <a:prstGeom prst="upArrow">
              <a:avLst>
                <a:gd name="adj1" fmla="val 50000"/>
                <a:gd name="adj2" fmla="val 63409"/>
              </a:avLst>
            </a:prstGeom>
            <a:solidFill>
              <a:srgbClr val="DDDDDD"/>
            </a:solidFill>
            <a:ln w="12700">
              <a:solidFill>
                <a:srgbClr val="EAEAEA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66"/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526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1371600" y="1143001"/>
            <a:ext cx="3234929" cy="4670822"/>
            <a:chOff x="192" y="240"/>
            <a:chExt cx="2717" cy="3923"/>
          </a:xfrm>
        </p:grpSpPr>
        <p:sp>
          <p:nvSpPr>
            <p:cNvPr id="19468" name="Freeform 3"/>
            <p:cNvSpPr>
              <a:spLocks/>
            </p:cNvSpPr>
            <p:nvPr/>
          </p:nvSpPr>
          <p:spPr bwMode="auto">
            <a:xfrm>
              <a:off x="192" y="246"/>
              <a:ext cx="2717" cy="335"/>
            </a:xfrm>
            <a:custGeom>
              <a:avLst/>
              <a:gdLst>
                <a:gd name="T0" fmla="*/ 348 w 2606"/>
                <a:gd name="T1" fmla="*/ 0 h 335"/>
                <a:gd name="T2" fmla="*/ 7359 w 2606"/>
                <a:gd name="T3" fmla="*/ 0 h 335"/>
                <a:gd name="T4" fmla="*/ 7712 w 2606"/>
                <a:gd name="T5" fmla="*/ 334 h 335"/>
                <a:gd name="T6" fmla="*/ 0 w 2606"/>
                <a:gd name="T7" fmla="*/ 334 h 335"/>
                <a:gd name="T8" fmla="*/ 348 w 2606"/>
                <a:gd name="T9" fmla="*/ 0 h 3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6"/>
                <a:gd name="T16" fmla="*/ 0 h 335"/>
                <a:gd name="T17" fmla="*/ 2606 w 2606"/>
                <a:gd name="T18" fmla="*/ 335 h 3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6" h="335">
                  <a:moveTo>
                    <a:pt x="117" y="0"/>
                  </a:moveTo>
                  <a:lnTo>
                    <a:pt x="2488" y="0"/>
                  </a:lnTo>
                  <a:lnTo>
                    <a:pt x="2605" y="334"/>
                  </a:lnTo>
                  <a:lnTo>
                    <a:pt x="0" y="334"/>
                  </a:lnTo>
                  <a:lnTo>
                    <a:pt x="117" y="0"/>
                  </a:lnTo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69" name="Freeform 4"/>
            <p:cNvSpPr>
              <a:spLocks/>
            </p:cNvSpPr>
            <p:nvPr/>
          </p:nvSpPr>
          <p:spPr bwMode="auto">
            <a:xfrm>
              <a:off x="192" y="246"/>
              <a:ext cx="2717" cy="335"/>
            </a:xfrm>
            <a:custGeom>
              <a:avLst/>
              <a:gdLst>
                <a:gd name="T0" fmla="*/ 348 w 2606"/>
                <a:gd name="T1" fmla="*/ 0 h 335"/>
                <a:gd name="T2" fmla="*/ 7359 w 2606"/>
                <a:gd name="T3" fmla="*/ 0 h 335"/>
                <a:gd name="T4" fmla="*/ 7712 w 2606"/>
                <a:gd name="T5" fmla="*/ 334 h 335"/>
                <a:gd name="T6" fmla="*/ 0 w 2606"/>
                <a:gd name="T7" fmla="*/ 334 h 335"/>
                <a:gd name="T8" fmla="*/ 348 w 2606"/>
                <a:gd name="T9" fmla="*/ 0 h 3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6"/>
                <a:gd name="T16" fmla="*/ 0 h 335"/>
                <a:gd name="T17" fmla="*/ 2606 w 2606"/>
                <a:gd name="T18" fmla="*/ 335 h 3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6" h="335">
                  <a:moveTo>
                    <a:pt x="117" y="0"/>
                  </a:moveTo>
                  <a:lnTo>
                    <a:pt x="2488" y="0"/>
                  </a:lnTo>
                  <a:lnTo>
                    <a:pt x="2605" y="334"/>
                  </a:lnTo>
                  <a:lnTo>
                    <a:pt x="0" y="334"/>
                  </a:lnTo>
                  <a:lnTo>
                    <a:pt x="117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70" name="Freeform 5"/>
            <p:cNvSpPr>
              <a:spLocks/>
            </p:cNvSpPr>
            <p:nvPr/>
          </p:nvSpPr>
          <p:spPr bwMode="auto">
            <a:xfrm>
              <a:off x="192" y="580"/>
              <a:ext cx="2717" cy="1416"/>
            </a:xfrm>
            <a:custGeom>
              <a:avLst/>
              <a:gdLst>
                <a:gd name="T0" fmla="*/ 692 w 2606"/>
                <a:gd name="T1" fmla="*/ 0 h 1416"/>
                <a:gd name="T2" fmla="*/ 7009 w 2606"/>
                <a:gd name="T3" fmla="*/ 0 h 1416"/>
                <a:gd name="T4" fmla="*/ 7712 w 2606"/>
                <a:gd name="T5" fmla="*/ 1415 h 1416"/>
                <a:gd name="T6" fmla="*/ 0 w 2606"/>
                <a:gd name="T7" fmla="*/ 1415 h 1416"/>
                <a:gd name="T8" fmla="*/ 692 w 2606"/>
                <a:gd name="T9" fmla="*/ 0 h 14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6"/>
                <a:gd name="T16" fmla="*/ 0 h 1416"/>
                <a:gd name="T17" fmla="*/ 2606 w 2606"/>
                <a:gd name="T18" fmla="*/ 1416 h 14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6" h="1416">
                  <a:moveTo>
                    <a:pt x="235" y="0"/>
                  </a:moveTo>
                  <a:lnTo>
                    <a:pt x="2370" y="0"/>
                  </a:lnTo>
                  <a:lnTo>
                    <a:pt x="2605" y="1415"/>
                  </a:lnTo>
                  <a:lnTo>
                    <a:pt x="0" y="1415"/>
                  </a:lnTo>
                  <a:lnTo>
                    <a:pt x="235" y="0"/>
                  </a:lnTo>
                </a:path>
              </a:pathLst>
            </a:cu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71" name="Line 6"/>
            <p:cNvSpPr>
              <a:spLocks noChangeShapeType="1"/>
            </p:cNvSpPr>
            <p:nvPr/>
          </p:nvSpPr>
          <p:spPr bwMode="auto">
            <a:xfrm>
              <a:off x="376" y="1042"/>
              <a:ext cx="235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72" name="Line 7"/>
            <p:cNvSpPr>
              <a:spLocks noChangeShapeType="1"/>
            </p:cNvSpPr>
            <p:nvPr/>
          </p:nvSpPr>
          <p:spPr bwMode="auto">
            <a:xfrm>
              <a:off x="285" y="1524"/>
              <a:ext cx="25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73" name="Rectangle 8"/>
            <p:cNvSpPr>
              <a:spLocks noChangeArrowheads="1"/>
            </p:cNvSpPr>
            <p:nvPr/>
          </p:nvSpPr>
          <p:spPr bwMode="auto">
            <a:xfrm>
              <a:off x="705" y="589"/>
              <a:ext cx="1830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US" sz="1575" b="1" dirty="0">
                  <a:solidFill>
                    <a:srgbClr val="000000"/>
                  </a:solidFill>
                </a:rPr>
                <a:t>What are we trying to</a:t>
              </a:r>
            </a:p>
          </p:txBody>
        </p:sp>
        <p:sp>
          <p:nvSpPr>
            <p:cNvPr id="19474" name="Rectangle 9"/>
            <p:cNvSpPr>
              <a:spLocks noChangeArrowheads="1"/>
            </p:cNvSpPr>
            <p:nvPr/>
          </p:nvSpPr>
          <p:spPr bwMode="auto">
            <a:xfrm>
              <a:off x="1032" y="756"/>
              <a:ext cx="1152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US" sz="1575" b="1" dirty="0">
                  <a:solidFill>
                    <a:srgbClr val="000000"/>
                  </a:solidFill>
                </a:rPr>
                <a:t>accomplish?</a:t>
              </a:r>
            </a:p>
          </p:txBody>
        </p:sp>
        <p:sp>
          <p:nvSpPr>
            <p:cNvPr id="19475" name="Rectangle 10"/>
            <p:cNvSpPr>
              <a:spLocks noChangeArrowheads="1"/>
            </p:cNvSpPr>
            <p:nvPr/>
          </p:nvSpPr>
          <p:spPr bwMode="auto">
            <a:xfrm>
              <a:off x="481" y="1038"/>
              <a:ext cx="2047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algn="ctr" eaLnBrk="0" hangingPunct="0"/>
              <a:r>
                <a:rPr lang="en-US" sz="1575" b="1" dirty="0">
                  <a:solidFill>
                    <a:srgbClr val="000000"/>
                  </a:solidFill>
                </a:rPr>
                <a:t>How will we know that a</a:t>
              </a:r>
            </a:p>
          </p:txBody>
        </p:sp>
        <p:sp>
          <p:nvSpPr>
            <p:cNvPr id="19476" name="Rectangle 11"/>
            <p:cNvSpPr>
              <a:spLocks noChangeArrowheads="1"/>
            </p:cNvSpPr>
            <p:nvPr/>
          </p:nvSpPr>
          <p:spPr bwMode="auto">
            <a:xfrm>
              <a:off x="384" y="1230"/>
              <a:ext cx="2358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algn="ctr" eaLnBrk="0" hangingPunct="0"/>
              <a:r>
                <a:rPr lang="en-US" sz="1575" b="1" dirty="0">
                  <a:solidFill>
                    <a:srgbClr val="000000"/>
                  </a:solidFill>
                </a:rPr>
                <a:t>change is an improvement?</a:t>
              </a:r>
            </a:p>
          </p:txBody>
        </p:sp>
        <p:sp>
          <p:nvSpPr>
            <p:cNvPr id="19477" name="Rectangle 12"/>
            <p:cNvSpPr>
              <a:spLocks noChangeArrowheads="1"/>
            </p:cNvSpPr>
            <p:nvPr/>
          </p:nvSpPr>
          <p:spPr bwMode="auto">
            <a:xfrm>
              <a:off x="240" y="1488"/>
              <a:ext cx="2641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866" tIns="33338" rIns="67866" bIns="33338">
              <a:spAutoFit/>
            </a:bodyPr>
            <a:lstStyle/>
            <a:p>
              <a:pPr algn="ctr" eaLnBrk="0" hangingPunct="0"/>
              <a:r>
                <a:rPr lang="en-US" sz="1575" b="1" dirty="0">
                  <a:solidFill>
                    <a:srgbClr val="000000"/>
                  </a:solidFill>
                </a:rPr>
                <a:t>What change can we make that</a:t>
              </a:r>
            </a:p>
          </p:txBody>
        </p:sp>
        <p:sp>
          <p:nvSpPr>
            <p:cNvPr id="19478" name="Rectangle 13"/>
            <p:cNvSpPr>
              <a:spLocks noChangeArrowheads="1"/>
            </p:cNvSpPr>
            <p:nvPr/>
          </p:nvSpPr>
          <p:spPr bwMode="auto">
            <a:xfrm>
              <a:off x="397" y="1710"/>
              <a:ext cx="2311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algn="ctr" eaLnBrk="0" hangingPunct="0"/>
              <a:r>
                <a:rPr lang="en-US" sz="1575" b="1" dirty="0">
                  <a:solidFill>
                    <a:srgbClr val="000000"/>
                  </a:solidFill>
                </a:rPr>
                <a:t>will result in improvement?</a:t>
              </a:r>
            </a:p>
          </p:txBody>
        </p:sp>
        <p:sp>
          <p:nvSpPr>
            <p:cNvPr id="19479" name="Rectangle 14"/>
            <p:cNvSpPr>
              <a:spLocks noChangeArrowheads="1"/>
            </p:cNvSpPr>
            <p:nvPr/>
          </p:nvSpPr>
          <p:spPr bwMode="auto">
            <a:xfrm>
              <a:off x="287" y="240"/>
              <a:ext cx="2564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US" sz="2100" dirty="0">
                  <a:solidFill>
                    <a:srgbClr val="000000"/>
                  </a:solidFill>
                  <a:latin typeface="Helvetica"/>
                </a:rPr>
                <a:t>  Model for Improvement</a:t>
              </a:r>
            </a:p>
          </p:txBody>
        </p:sp>
        <p:grpSp>
          <p:nvGrpSpPr>
            <p:cNvPr id="19480" name="Group 15"/>
            <p:cNvGrpSpPr>
              <a:grpSpLocks/>
            </p:cNvGrpSpPr>
            <p:nvPr/>
          </p:nvGrpSpPr>
          <p:grpSpPr bwMode="auto">
            <a:xfrm>
              <a:off x="433" y="2222"/>
              <a:ext cx="2094" cy="1941"/>
              <a:chOff x="1780" y="2245"/>
              <a:chExt cx="2008" cy="1941"/>
            </a:xfrm>
          </p:grpSpPr>
          <p:sp>
            <p:nvSpPr>
              <p:cNvPr id="19483" name="Oval 16"/>
              <p:cNvSpPr>
                <a:spLocks noChangeArrowheads="1"/>
              </p:cNvSpPr>
              <p:nvPr/>
            </p:nvSpPr>
            <p:spPr bwMode="auto">
              <a:xfrm>
                <a:off x="1881" y="2331"/>
                <a:ext cx="1802" cy="1777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4" name="Line 17"/>
              <p:cNvSpPr>
                <a:spLocks noChangeShapeType="1"/>
              </p:cNvSpPr>
              <p:nvPr/>
            </p:nvSpPr>
            <p:spPr bwMode="auto">
              <a:xfrm>
                <a:off x="2798" y="2348"/>
                <a:ext cx="0" cy="17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5" name="Rectangle 18"/>
              <p:cNvSpPr>
                <a:spLocks noChangeArrowheads="1"/>
              </p:cNvSpPr>
              <p:nvPr/>
            </p:nvSpPr>
            <p:spPr bwMode="auto">
              <a:xfrm>
                <a:off x="2176" y="2703"/>
                <a:ext cx="391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8816" tIns="23813" rIns="48816" bIns="23813">
                <a:spAutoFit/>
              </a:bodyPr>
              <a:lstStyle/>
              <a:p>
                <a:pPr defTabSz="335756" eaLnBrk="0" hangingPunct="0"/>
                <a:r>
                  <a:rPr lang="en-US" sz="1875" b="1" dirty="0">
                    <a:solidFill>
                      <a:srgbClr val="000000"/>
                    </a:solidFill>
                  </a:rPr>
                  <a:t>Ac</a:t>
                </a:r>
                <a:r>
                  <a:rPr lang="en-US" sz="1875" b="1" dirty="0">
                    <a:solidFill>
                      <a:srgbClr val="000000"/>
                    </a:solidFill>
                    <a:latin typeface="Helvetica"/>
                  </a:rPr>
                  <a:t>t</a:t>
                </a:r>
              </a:p>
            </p:txBody>
          </p:sp>
          <p:sp>
            <p:nvSpPr>
              <p:cNvPr id="19486" name="Rectangle 19"/>
              <p:cNvSpPr>
                <a:spLocks noChangeArrowheads="1"/>
              </p:cNvSpPr>
              <p:nvPr/>
            </p:nvSpPr>
            <p:spPr bwMode="auto">
              <a:xfrm>
                <a:off x="2910" y="2703"/>
                <a:ext cx="489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8816" tIns="23813" rIns="48816" bIns="23813">
                <a:spAutoFit/>
              </a:bodyPr>
              <a:lstStyle/>
              <a:p>
                <a:pPr defTabSz="335756" eaLnBrk="0" hangingPunct="0"/>
                <a:r>
                  <a:rPr lang="en-US" sz="1875" b="1" dirty="0">
                    <a:solidFill>
                      <a:srgbClr val="000000"/>
                    </a:solidFill>
                  </a:rPr>
                  <a:t>Plan</a:t>
                </a:r>
              </a:p>
            </p:txBody>
          </p:sp>
          <p:sp>
            <p:nvSpPr>
              <p:cNvPr id="19487" name="Rectangle 20"/>
              <p:cNvSpPr>
                <a:spLocks noChangeArrowheads="1"/>
              </p:cNvSpPr>
              <p:nvPr/>
            </p:nvSpPr>
            <p:spPr bwMode="auto">
              <a:xfrm>
                <a:off x="2075" y="3370"/>
                <a:ext cx="618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8816" tIns="23813" rIns="48816" bIns="23813">
                <a:spAutoFit/>
              </a:bodyPr>
              <a:lstStyle/>
              <a:p>
                <a:pPr defTabSz="335756" eaLnBrk="0" hangingPunct="0"/>
                <a:r>
                  <a:rPr lang="en-US" sz="1875" b="1" dirty="0">
                    <a:solidFill>
                      <a:srgbClr val="000000"/>
                    </a:solidFill>
                    <a:latin typeface="Helvetica"/>
                  </a:rPr>
                  <a:t>Study</a:t>
                </a:r>
              </a:p>
            </p:txBody>
          </p:sp>
          <p:sp>
            <p:nvSpPr>
              <p:cNvPr id="19488" name="Rectangle 21"/>
              <p:cNvSpPr>
                <a:spLocks noChangeArrowheads="1"/>
              </p:cNvSpPr>
              <p:nvPr/>
            </p:nvSpPr>
            <p:spPr bwMode="auto">
              <a:xfrm>
                <a:off x="2977" y="3370"/>
                <a:ext cx="338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8816" tIns="23813" rIns="48816" bIns="23813">
                <a:spAutoFit/>
              </a:bodyPr>
              <a:lstStyle/>
              <a:p>
                <a:pPr defTabSz="335756" eaLnBrk="0" hangingPunct="0"/>
                <a:r>
                  <a:rPr lang="en-US" sz="1875" b="1" dirty="0">
                    <a:solidFill>
                      <a:srgbClr val="000000"/>
                    </a:solidFill>
                    <a:latin typeface="Helvetica"/>
                  </a:rPr>
                  <a:t>Do</a:t>
                </a:r>
              </a:p>
            </p:txBody>
          </p:sp>
          <p:sp>
            <p:nvSpPr>
              <p:cNvPr id="19489" name="Line 22"/>
              <p:cNvSpPr>
                <a:spLocks noChangeShapeType="1"/>
              </p:cNvSpPr>
              <p:nvPr/>
            </p:nvSpPr>
            <p:spPr bwMode="auto">
              <a:xfrm>
                <a:off x="1886" y="3234"/>
                <a:ext cx="18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0599" name="AutoShape 23"/>
              <p:cNvSpPr>
                <a:spLocks noChangeArrowheads="1"/>
              </p:cNvSpPr>
              <p:nvPr/>
            </p:nvSpPr>
            <p:spPr bwMode="auto">
              <a:xfrm>
                <a:off x="2668" y="2245"/>
                <a:ext cx="278" cy="162"/>
              </a:xfrm>
              <a:prstGeom prst="rightArrow">
                <a:avLst>
                  <a:gd name="adj1" fmla="val 50000"/>
                  <a:gd name="adj2" fmla="val 85858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135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80600" name="AutoShape 24"/>
              <p:cNvSpPr>
                <a:spLocks noChangeArrowheads="1"/>
              </p:cNvSpPr>
              <p:nvPr/>
            </p:nvSpPr>
            <p:spPr bwMode="auto">
              <a:xfrm flipH="1">
                <a:off x="2645" y="4024"/>
                <a:ext cx="278" cy="162"/>
              </a:xfrm>
              <a:prstGeom prst="rightArrow">
                <a:avLst>
                  <a:gd name="adj1" fmla="val 50000"/>
                  <a:gd name="adj2" fmla="val 85826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135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80601" name="AutoShape 25"/>
              <p:cNvSpPr>
                <a:spLocks noChangeArrowheads="1"/>
              </p:cNvSpPr>
              <p:nvPr/>
            </p:nvSpPr>
            <p:spPr bwMode="auto">
              <a:xfrm rot="16200000" flipH="1">
                <a:off x="3573" y="3139"/>
                <a:ext cx="248" cy="182"/>
              </a:xfrm>
              <a:prstGeom prst="rightArrow">
                <a:avLst>
                  <a:gd name="adj1" fmla="val 50000"/>
                  <a:gd name="adj2" fmla="val 68176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135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80602" name="AutoShape 26"/>
              <p:cNvSpPr>
                <a:spLocks noChangeArrowheads="1"/>
              </p:cNvSpPr>
              <p:nvPr/>
            </p:nvSpPr>
            <p:spPr bwMode="auto">
              <a:xfrm rot="16200000">
                <a:off x="1747" y="3139"/>
                <a:ext cx="248" cy="182"/>
              </a:xfrm>
              <a:prstGeom prst="rightArrow">
                <a:avLst>
                  <a:gd name="adj1" fmla="val 50000"/>
                  <a:gd name="adj2" fmla="val 68151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135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sp>
          <p:nvSpPr>
            <p:cNvPr id="19481" name="Arc 27"/>
            <p:cNvSpPr>
              <a:spLocks/>
            </p:cNvSpPr>
            <p:nvPr/>
          </p:nvSpPr>
          <p:spPr bwMode="auto">
            <a:xfrm rot="2040000">
              <a:off x="308" y="2142"/>
              <a:ext cx="463" cy="50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  <p:sp>
          <p:nvSpPr>
            <p:cNvPr id="19482" name="Arc 28"/>
            <p:cNvSpPr>
              <a:spLocks/>
            </p:cNvSpPr>
            <p:nvPr/>
          </p:nvSpPr>
          <p:spPr bwMode="auto">
            <a:xfrm rot="-2040000">
              <a:off x="2188" y="2142"/>
              <a:ext cx="465" cy="50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 dirty="0">
                <a:solidFill>
                  <a:srgbClr val="000000"/>
                </a:solidFill>
              </a:endParaRPr>
            </a:p>
          </p:txBody>
        </p:sp>
      </p:grpSp>
      <p:sp>
        <p:nvSpPr>
          <p:cNvPr id="19459" name="Line 29"/>
          <p:cNvSpPr>
            <a:spLocks noChangeShapeType="1"/>
          </p:cNvSpPr>
          <p:nvPr/>
        </p:nvSpPr>
        <p:spPr bwMode="auto">
          <a:xfrm flipH="1">
            <a:off x="4343400" y="1543050"/>
            <a:ext cx="1600200" cy="342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9460" name="Line 30"/>
          <p:cNvSpPr>
            <a:spLocks noChangeShapeType="1"/>
          </p:cNvSpPr>
          <p:nvPr/>
        </p:nvSpPr>
        <p:spPr bwMode="auto">
          <a:xfrm flipH="1">
            <a:off x="4457700" y="2457450"/>
            <a:ext cx="148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9461" name="Line 31"/>
          <p:cNvSpPr>
            <a:spLocks noChangeShapeType="1"/>
          </p:cNvSpPr>
          <p:nvPr/>
        </p:nvSpPr>
        <p:spPr bwMode="auto">
          <a:xfrm flipH="1" flipV="1">
            <a:off x="4572000" y="2914650"/>
            <a:ext cx="142875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9462" name="Text Box 32"/>
          <p:cNvSpPr txBox="1">
            <a:spLocks noChangeArrowheads="1"/>
          </p:cNvSpPr>
          <p:nvPr/>
        </p:nvSpPr>
        <p:spPr bwMode="auto">
          <a:xfrm>
            <a:off x="5965032" y="1257300"/>
            <a:ext cx="1635919" cy="55399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500" b="1" dirty="0">
                <a:solidFill>
                  <a:srgbClr val="000000"/>
                </a:solidFill>
                <a:latin typeface="Tahoma" pitchFamily="34" charset="0"/>
              </a:rPr>
              <a:t>Aim of Improvement</a:t>
            </a:r>
          </a:p>
        </p:txBody>
      </p:sp>
      <p:sp>
        <p:nvSpPr>
          <p:cNvPr id="19463" name="Text Box 33"/>
          <p:cNvSpPr txBox="1">
            <a:spLocks noChangeArrowheads="1"/>
          </p:cNvSpPr>
          <p:nvPr/>
        </p:nvSpPr>
        <p:spPr bwMode="auto">
          <a:xfrm>
            <a:off x="5943600" y="2000250"/>
            <a:ext cx="1657350" cy="78483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500" b="1" dirty="0">
                <a:solidFill>
                  <a:srgbClr val="000000"/>
                </a:solidFill>
                <a:latin typeface="Tahoma" pitchFamily="34" charset="0"/>
              </a:rPr>
              <a:t>Measurement of Improvement</a:t>
            </a:r>
          </a:p>
        </p:txBody>
      </p:sp>
      <p:sp>
        <p:nvSpPr>
          <p:cNvPr id="19464" name="Text Box 34"/>
          <p:cNvSpPr txBox="1">
            <a:spLocks noChangeArrowheads="1"/>
          </p:cNvSpPr>
          <p:nvPr/>
        </p:nvSpPr>
        <p:spPr bwMode="auto">
          <a:xfrm>
            <a:off x="5943600" y="3086100"/>
            <a:ext cx="1600200" cy="55399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500" b="1" dirty="0">
                <a:solidFill>
                  <a:srgbClr val="000000"/>
                </a:solidFill>
                <a:latin typeface="Tahoma" pitchFamily="34" charset="0"/>
              </a:rPr>
              <a:t>Developing a Change</a:t>
            </a:r>
          </a:p>
        </p:txBody>
      </p:sp>
      <p:sp>
        <p:nvSpPr>
          <p:cNvPr id="19465" name="Line 35"/>
          <p:cNvSpPr>
            <a:spLocks noChangeShapeType="1"/>
          </p:cNvSpPr>
          <p:nvPr/>
        </p:nvSpPr>
        <p:spPr bwMode="auto">
          <a:xfrm flipH="1" flipV="1">
            <a:off x="4171950" y="4800600"/>
            <a:ext cx="16573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9466" name="Text Box 36"/>
          <p:cNvSpPr txBox="1">
            <a:spLocks noChangeArrowheads="1"/>
          </p:cNvSpPr>
          <p:nvPr/>
        </p:nvSpPr>
        <p:spPr bwMode="auto">
          <a:xfrm>
            <a:off x="5829300" y="4514851"/>
            <a:ext cx="1771650" cy="55399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500" b="1" dirty="0">
                <a:solidFill>
                  <a:srgbClr val="000000"/>
                </a:solidFill>
                <a:latin typeface="Tahoma" pitchFamily="34" charset="0"/>
              </a:rPr>
              <a:t>Testing a Change</a:t>
            </a:r>
          </a:p>
        </p:txBody>
      </p:sp>
      <p:sp>
        <p:nvSpPr>
          <p:cNvPr id="19467" name="Text Box 37"/>
          <p:cNvSpPr txBox="1">
            <a:spLocks noChangeArrowheads="1"/>
          </p:cNvSpPr>
          <p:nvPr/>
        </p:nvSpPr>
        <p:spPr bwMode="auto">
          <a:xfrm>
            <a:off x="4686300" y="5372101"/>
            <a:ext cx="25717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750" dirty="0">
                <a:solidFill>
                  <a:srgbClr val="000000"/>
                </a:solidFill>
              </a:rPr>
              <a:t>Adapted from Langley, G. J., Nolan, K. M., Nolan, T. W., Norman, C. L., &amp; Provost, L. P. </a:t>
            </a:r>
            <a:r>
              <a:rPr lang="en-US" sz="750" i="1" dirty="0">
                <a:solidFill>
                  <a:srgbClr val="000000"/>
                </a:solidFill>
              </a:rPr>
              <a:t>The Improvement Guide: A Practical Approach to Enhancing Organizational Performance. </a:t>
            </a:r>
            <a:r>
              <a:rPr lang="en-US" sz="750" dirty="0">
                <a:solidFill>
                  <a:srgbClr val="000000"/>
                </a:solidFill>
              </a:rPr>
              <a:t> San Francisco, CA: Jossey-Bass, 1996.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38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341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6858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Review: The Key Steps of Improvement Work</a:t>
            </a:r>
            <a:br>
              <a:rPr lang="en-US" sz="3200" b="1" dirty="0" smtClean="0"/>
            </a:b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2959" cy="539383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200" dirty="0" smtClean="0"/>
              <a:t>Pull together the team and build the will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200" dirty="0" smtClean="0"/>
              <a:t>Set the aim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200" dirty="0" smtClean="0"/>
              <a:t>Be sure to engage patients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200" dirty="0" smtClean="0"/>
              <a:t>Testing, Testing, Testing</a:t>
            </a:r>
          </a:p>
          <a:p>
            <a:pPr marL="1028700" lvl="1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200" dirty="0" smtClean="0"/>
              <a:t>Select a process you want to improve</a:t>
            </a:r>
          </a:p>
          <a:p>
            <a:pPr marL="1028700" lvl="1">
              <a:lnSpc>
                <a:spcPct val="150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200" dirty="0" smtClean="0"/>
              <a:t>Develop a high level flow diagram</a:t>
            </a:r>
          </a:p>
          <a:p>
            <a:pPr marL="1028700" lvl="1">
              <a:lnSpc>
                <a:spcPct val="150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200" dirty="0" smtClean="0"/>
              <a:t>Identify </a:t>
            </a:r>
            <a:r>
              <a:rPr lang="en-US" sz="2200" dirty="0"/>
              <a:t>D</a:t>
            </a:r>
            <a:r>
              <a:rPr lang="en-US" sz="2200" dirty="0" smtClean="0"/>
              <a:t>efects/Select </a:t>
            </a:r>
            <a:r>
              <a:rPr lang="en-US" sz="2200" dirty="0"/>
              <a:t>which defect you will </a:t>
            </a:r>
            <a:r>
              <a:rPr lang="en-US" sz="2200" dirty="0" smtClean="0"/>
              <a:t>fix first</a:t>
            </a:r>
          </a:p>
          <a:p>
            <a:pPr marL="1028700" lvl="1">
              <a:lnSpc>
                <a:spcPct val="150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200" dirty="0"/>
              <a:t>State your reliability </a:t>
            </a:r>
            <a:r>
              <a:rPr lang="en-US" sz="2200" dirty="0" smtClean="0"/>
              <a:t>goal - At </a:t>
            </a:r>
            <a:r>
              <a:rPr lang="en-US" sz="2200" dirty="0"/>
              <a:t>least 95% </a:t>
            </a:r>
            <a:r>
              <a:rPr lang="en-US" sz="2200" dirty="0" smtClean="0"/>
              <a:t>reliable</a:t>
            </a:r>
          </a:p>
          <a:p>
            <a:pPr marL="1028700" lvl="1">
              <a:lnSpc>
                <a:spcPct val="150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200" dirty="0" smtClean="0"/>
              <a:t>Identify changes to test</a:t>
            </a:r>
          </a:p>
          <a:p>
            <a:pPr marL="1028700" lvl="1">
              <a:lnSpc>
                <a:spcPct val="150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200" dirty="0" smtClean="0"/>
              <a:t>Test your changes - keep it small</a:t>
            </a:r>
          </a:p>
          <a:p>
            <a:pPr marL="1028700" lvl="1">
              <a:lnSpc>
                <a:spcPct val="150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200" dirty="0" smtClean="0"/>
              <a:t>Use PDSA cycles to learn from your test change </a:t>
            </a:r>
          </a:p>
          <a:p>
            <a:pPr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US" sz="2200" dirty="0" smtClean="0"/>
              <a:t>Measuring, Measuring, Measuring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009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To Be Successful 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 smtClean="0"/>
              <a:t>Leaders </a:t>
            </a:r>
            <a:r>
              <a:rPr lang="en-US" dirty="0" smtClean="0"/>
              <a:t>insist that teams focus on developing capable processes/making care safe for patients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Teams</a:t>
            </a:r>
            <a:r>
              <a:rPr lang="en-US" dirty="0" smtClean="0"/>
              <a:t> include front line workers – experts in the process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Teams</a:t>
            </a:r>
            <a:r>
              <a:rPr lang="en-US" dirty="0" smtClean="0"/>
              <a:t> engage patients in the improvement work</a:t>
            </a:r>
          </a:p>
          <a:p>
            <a:pPr>
              <a:lnSpc>
                <a:spcPct val="120000"/>
              </a:lnSpc>
            </a:pPr>
            <a:r>
              <a:rPr lang="en-US" b="1" dirty="0"/>
              <a:t>Teams</a:t>
            </a:r>
            <a:r>
              <a:rPr lang="en-US" dirty="0"/>
              <a:t> </a:t>
            </a:r>
            <a:r>
              <a:rPr lang="en-US" dirty="0" smtClean="0"/>
              <a:t>use the Model For Improvement and Reliability Principles rather than training and education, vigilance and hard work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Teams</a:t>
            </a:r>
            <a:r>
              <a:rPr lang="en-US" dirty="0" smtClean="0"/>
              <a:t> review share improvement data  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Improvement projects </a:t>
            </a:r>
            <a:r>
              <a:rPr lang="en-US" dirty="0" smtClean="0"/>
              <a:t>have a </a:t>
            </a:r>
            <a:r>
              <a:rPr lang="en-US" dirty="0"/>
              <a:t>reasonable time </a:t>
            </a:r>
            <a:r>
              <a:rPr lang="en-US" dirty="0" smtClean="0"/>
              <a:t>line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Teams</a:t>
            </a:r>
            <a:r>
              <a:rPr lang="en-US" dirty="0" smtClean="0"/>
              <a:t> ask for help –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Mount Auburn Coaches, Practice Manager Meetings and Community Learning Sessions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143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Keep in mind….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676400"/>
            <a:ext cx="8534400" cy="4419600"/>
          </a:xfrm>
        </p:spPr>
        <p:txBody>
          <a:bodyPr/>
          <a:lstStyle/>
          <a:p>
            <a:pPr marL="571500" lvl="1" indent="-640080">
              <a:spcBef>
                <a:spcPts val="0"/>
              </a:spcBef>
              <a:spcAft>
                <a:spcPts val="1200"/>
              </a:spcAft>
            </a:pPr>
            <a:r>
              <a:rPr lang="en-US" sz="2400" b="1" i="1" dirty="0" smtClean="0"/>
              <a:t>“</a:t>
            </a:r>
            <a:r>
              <a:rPr lang="en-US" sz="2400" b="1" i="1" dirty="0"/>
              <a:t>What keeps you awake at night? (How could a patient be harmed in your practice?)”</a:t>
            </a:r>
          </a:p>
          <a:p>
            <a:pPr marL="571500" lvl="1">
              <a:spcBef>
                <a:spcPts val="0"/>
              </a:spcBef>
              <a:spcAft>
                <a:spcPts val="1200"/>
              </a:spcAft>
            </a:pPr>
            <a:r>
              <a:rPr lang="en-US" sz="2400" b="1" i="1" dirty="0" smtClean="0"/>
              <a:t>“</a:t>
            </a:r>
            <a:r>
              <a:rPr lang="en-US" sz="2400" b="1" i="1" dirty="0"/>
              <a:t>Not all changes lead to improvement; all improvement requires change.”</a:t>
            </a:r>
          </a:p>
          <a:p>
            <a:pPr marL="571500" lvl="1">
              <a:spcBef>
                <a:spcPts val="0"/>
              </a:spcBef>
              <a:spcAft>
                <a:spcPts val="1200"/>
              </a:spcAft>
            </a:pPr>
            <a:r>
              <a:rPr lang="en-US" sz="2400" b="1" i="1" dirty="0"/>
              <a:t>“What can you do by Tuesday? What can you by this afternoon?”</a:t>
            </a:r>
          </a:p>
          <a:p>
            <a:pPr marL="571500" lvl="1">
              <a:spcBef>
                <a:spcPts val="0"/>
              </a:spcBef>
              <a:spcAft>
                <a:spcPts val="1200"/>
              </a:spcAft>
            </a:pPr>
            <a:r>
              <a:rPr lang="en-US" sz="2400" b="1" i="1" dirty="0"/>
              <a:t>“The Power of One” – “one patient, one nurse, one visit” </a:t>
            </a:r>
            <a:endParaRPr lang="en-US" sz="2400" b="1" i="1" dirty="0" smtClean="0"/>
          </a:p>
          <a:p>
            <a:pPr marL="571500" lvl="1">
              <a:spcBef>
                <a:spcPts val="0"/>
              </a:spcBef>
              <a:spcAft>
                <a:spcPts val="1200"/>
              </a:spcAft>
            </a:pPr>
            <a:r>
              <a:rPr lang="en-US" sz="2400" b="1" i="1" dirty="0"/>
              <a:t>“Just enough measurement to support improvement.”</a:t>
            </a:r>
          </a:p>
          <a:p>
            <a:pPr marL="571500" lvl="1">
              <a:spcBef>
                <a:spcPts val="0"/>
              </a:spcBef>
              <a:spcAft>
                <a:spcPts val="1200"/>
              </a:spcAft>
            </a:pPr>
            <a:r>
              <a:rPr lang="en-US" sz="2400" b="1" i="1" dirty="0" smtClean="0"/>
              <a:t>“</a:t>
            </a:r>
            <a:r>
              <a:rPr lang="en-US" sz="2400" b="1" i="1" dirty="0"/>
              <a:t>See problems, Solve problems</a:t>
            </a:r>
            <a:r>
              <a:rPr lang="en-US" sz="2400" b="1" i="1" dirty="0" smtClean="0"/>
              <a:t>.”</a:t>
            </a:r>
            <a:endParaRPr lang="en-US" sz="2400" b="1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57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Those </a:t>
            </a:r>
            <a:r>
              <a:rPr lang="en-US" sz="3200" b="1" dirty="0"/>
              <a:t>who lead healthcare </a:t>
            </a:r>
            <a:r>
              <a:rPr lang="en-US" sz="3200" b="1" dirty="0" smtClean="0"/>
              <a:t>in patient </a:t>
            </a:r>
            <a:r>
              <a:rPr lang="en-US" sz="3200" b="1" dirty="0"/>
              <a:t>safety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7772400" cy="4267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D</a:t>
            </a:r>
            <a:r>
              <a:rPr lang="en-US" sz="2400" dirty="0" smtClean="0"/>
              <a:t>o </a:t>
            </a:r>
            <a:r>
              <a:rPr lang="en-US" sz="2400" dirty="0"/>
              <a:t>not </a:t>
            </a:r>
            <a:r>
              <a:rPr lang="en-US" sz="2400" dirty="0" smtClean="0"/>
              <a:t>necessarily have </a:t>
            </a:r>
            <a:r>
              <a:rPr lang="en-US" sz="2400" dirty="0"/>
              <a:t>access to some unique or bountiful resource.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D</a:t>
            </a:r>
            <a:r>
              <a:rPr lang="en-US" sz="2400" dirty="0" smtClean="0"/>
              <a:t>o seek to constantly learn </a:t>
            </a:r>
            <a:r>
              <a:rPr lang="en-US" sz="2400" dirty="0"/>
              <a:t>and </a:t>
            </a:r>
            <a:r>
              <a:rPr lang="en-US" sz="2400" dirty="0" smtClean="0"/>
              <a:t>apply </a:t>
            </a:r>
            <a:r>
              <a:rPr lang="en-US" sz="2400" dirty="0"/>
              <a:t>what is learned, along with maximizing the effective use of existing </a:t>
            </a:r>
            <a:r>
              <a:rPr lang="en-US" sz="2400" dirty="0" smtClean="0"/>
              <a:t>resources.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Their </a:t>
            </a:r>
            <a:r>
              <a:rPr lang="en-US" sz="2400" dirty="0"/>
              <a:t>willingness to learn and creatively use available resources allows </a:t>
            </a:r>
            <a:r>
              <a:rPr lang="en-US" sz="2400" dirty="0" smtClean="0"/>
              <a:t>them </a:t>
            </a:r>
            <a:r>
              <a:rPr lang="en-US" sz="2400" dirty="0"/>
              <a:t>to be successful in changing their safety </a:t>
            </a:r>
            <a:r>
              <a:rPr lang="en-US" sz="2400" dirty="0" smtClean="0"/>
              <a:t>culture</a:t>
            </a:r>
            <a:endParaRPr lang="en-US" sz="2000" dirty="0" smtClean="0"/>
          </a:p>
          <a:p>
            <a:pPr marL="0" indent="0" eaLnBrk="0" hangingPunct="0">
              <a:buNone/>
            </a:pPr>
            <a:r>
              <a:rPr lang="en-US" sz="2000" dirty="0" smtClean="0"/>
              <a:t>		Source: Steve Spear</a:t>
            </a:r>
            <a:r>
              <a:rPr lang="en-US" sz="2000" i="1" dirty="0"/>
              <a:t> </a:t>
            </a:r>
            <a:endParaRPr lang="en-US" sz="2000" i="1" dirty="0" smtClean="0"/>
          </a:p>
          <a:p>
            <a:pPr marL="0" indent="0" eaLnBrk="0" hangingPunct="0">
              <a:buNone/>
            </a:pPr>
            <a:r>
              <a:rPr lang="en-US" sz="1200" i="1" dirty="0" smtClean="0"/>
              <a:t>		Senior </a:t>
            </a:r>
            <a:r>
              <a:rPr lang="en-US" sz="1200" i="1" dirty="0"/>
              <a:t>Fellow, Institute for Healthcare Improvement</a:t>
            </a:r>
            <a:endParaRPr lang="en-US" sz="1200" dirty="0"/>
          </a:p>
          <a:p>
            <a:pPr marL="0" indent="0" eaLnBrk="0" hangingPunct="0">
              <a:buNone/>
            </a:pPr>
            <a:r>
              <a:rPr lang="en-US" sz="1200" i="1" dirty="0" smtClean="0"/>
              <a:t>		Senior </a:t>
            </a:r>
            <a:r>
              <a:rPr lang="en-US" sz="1200" i="1" dirty="0"/>
              <a:t>lecturer, Massachusetts Institute of Technology, Sloan School of </a:t>
            </a:r>
            <a:r>
              <a:rPr lang="en-US" sz="1200" i="1" dirty="0" smtClean="0"/>
              <a:t>Management</a:t>
            </a:r>
            <a:endParaRPr lang="en-US" sz="1200" dirty="0"/>
          </a:p>
          <a:p>
            <a:pPr marL="0" indent="0" eaLnBrk="0" hangingPunct="0">
              <a:buNone/>
            </a:pPr>
            <a:r>
              <a:rPr lang="en-US" sz="1200" i="1" dirty="0" smtClean="0"/>
              <a:t>		Faculty </a:t>
            </a:r>
            <a:r>
              <a:rPr lang="en-US" sz="1200" i="1" dirty="0"/>
              <a:t>for the PROMISES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2124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Organizations that are exceptional create this superior learning dynamic by:</a:t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924800" cy="4191000"/>
          </a:xfrm>
        </p:spPr>
        <p:txBody>
          <a:bodyPr/>
          <a:lstStyle/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Incorporating the detection of problems as part of everyone’s job </a:t>
            </a: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Being prepared to identify and solve problems </a:t>
            </a: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/>
              <a:t>When something works, planning how to spread it throughout the organization </a:t>
            </a:r>
            <a:endParaRPr lang="en-US" dirty="0" smtClean="0"/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/>
              <a:t>Leadership that ensures that all staff are actively included, motivated, encouraged and given time </a:t>
            </a:r>
            <a:endParaRPr lang="en-US" dirty="0" smtClean="0"/>
          </a:p>
          <a:p>
            <a:pPr marL="0" indent="0">
              <a:buClrTx/>
              <a:buSzPct val="100000"/>
              <a:buNone/>
            </a:pPr>
            <a:r>
              <a:rPr lang="en-US" dirty="0"/>
              <a:t>	</a:t>
            </a:r>
            <a:r>
              <a:rPr lang="en-US" dirty="0" smtClean="0"/>
              <a:t>				</a:t>
            </a:r>
            <a:r>
              <a:rPr lang="en-US" sz="2000" dirty="0" smtClean="0"/>
              <a:t>Source: Steve Spear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186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23A5D-FFF5-4CE4-89F6-22ECF0D748E9}" type="slidenum">
              <a:rPr lang="en-US" altLang="en-US" smtClean="0"/>
              <a:pPr/>
              <a:t>44</a:t>
            </a:fld>
            <a:endParaRPr lang="en-US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514600" y="2209800"/>
            <a:ext cx="4876800" cy="2590800"/>
          </a:xfrm>
        </p:spPr>
        <p:txBody>
          <a:bodyPr/>
          <a:lstStyle/>
          <a:p>
            <a:pPr algn="ctr"/>
            <a:r>
              <a:rPr lang="en-US" sz="4000" b="1" dirty="0" smtClean="0"/>
              <a:t>Questions/Discussion</a:t>
            </a:r>
          </a:p>
          <a:p>
            <a:pPr algn="ctr"/>
            <a:r>
              <a:rPr lang="en-US" sz="4000" b="1" smtClean="0"/>
              <a:t>Thank </a:t>
            </a:r>
            <a:r>
              <a:rPr lang="en-US" sz="4000" b="1" dirty="0" smtClean="0"/>
              <a:t>You!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87531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1999" y="2590801"/>
            <a:ext cx="7764439" cy="2667000"/>
          </a:xfrm>
        </p:spPr>
        <p:txBody>
          <a:bodyPr/>
          <a:lstStyle/>
          <a:p>
            <a:r>
              <a:rPr lang="en-US" sz="3200" b="1" dirty="0" smtClean="0"/>
              <a:t>Wrap up and Next Steps</a:t>
            </a:r>
            <a:br>
              <a:rPr lang="en-US" sz="32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b="1" dirty="0" smtClean="0"/>
              <a:t>Lora Gross-</a:t>
            </a:r>
            <a:r>
              <a:rPr lang="en-US" sz="1800" b="1" dirty="0" err="1" smtClean="0"/>
              <a:t>Kostka</a:t>
            </a:r>
            <a:r>
              <a:rPr lang="en-US" sz="1800" b="1" dirty="0" smtClean="0"/>
              <a:t>, RN</a:t>
            </a:r>
            <a:r>
              <a:rPr lang="en-US" sz="1800" b="1" dirty="0"/>
              <a:t>, </a:t>
            </a:r>
            <a:r>
              <a:rPr lang="en-US" sz="1800" b="1" dirty="0" smtClean="0"/>
              <a:t>BSN,</a:t>
            </a:r>
            <a:br>
              <a:rPr lang="en-US" sz="1800" b="1" dirty="0" smtClean="0"/>
            </a:br>
            <a:r>
              <a:rPr lang="en-US" sz="1800" i="1" dirty="0" smtClean="0"/>
              <a:t>Ambulatory </a:t>
            </a:r>
            <a:r>
              <a:rPr lang="en-US" sz="1800" i="1" dirty="0"/>
              <a:t>Risk Manager/Patient Safety Advisor, MAH</a:t>
            </a:r>
            <a:br>
              <a:rPr lang="en-US" sz="1800" i="1" dirty="0"/>
            </a:br>
            <a:r>
              <a:rPr lang="en-US" sz="1800" b="1" dirty="0"/>
              <a:t>Paula Griswold, MS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Executive Director, Massachusetts Coalition for the Prevention of Medical Errors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i="1" dirty="0"/>
              <a:t/>
            </a:r>
            <a:br>
              <a:rPr lang="en-US" sz="1800" i="1" dirty="0"/>
            </a:br>
            <a:endParaRPr lang="en-US" altLang="en-US" sz="1800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5395628"/>
            <a:ext cx="6400800" cy="471772"/>
          </a:xfrm>
        </p:spPr>
        <p:txBody>
          <a:bodyPr/>
          <a:lstStyle/>
          <a:p>
            <a:r>
              <a:rPr lang="en-US" altLang="en-US" sz="1800" b="1" dirty="0" smtClean="0"/>
              <a:t>September 25, 2015</a:t>
            </a:r>
            <a:endParaRPr lang="en-US" altLang="en-US" sz="18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347662"/>
            <a:ext cx="80772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400" b="1" kern="0" dirty="0" smtClean="0">
                <a:solidFill>
                  <a:srgbClr val="000000"/>
                </a:solidFill>
              </a:rPr>
              <a:t>Mount Auburn Practice Improvement Program (MA-PIP)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0576" y="1834706"/>
            <a:ext cx="7327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kern="0" dirty="0">
                <a:solidFill>
                  <a:srgbClr val="000000"/>
                </a:solidFill>
              </a:rPr>
              <a:t>Community Learning Session </a:t>
            </a:r>
            <a:r>
              <a:rPr lang="en-US" b="1" kern="0" dirty="0" smtClean="0">
                <a:solidFill>
                  <a:srgbClr val="000000"/>
                </a:solidFill>
              </a:rPr>
              <a:t>#2</a:t>
            </a:r>
            <a:endParaRPr lang="en-US" alt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15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Ambulatory Risk Management and Patient Safety Program (ARMS)</a:t>
            </a:r>
            <a:endParaRPr lang="en-US" altLang="en-US" sz="3600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534400" cy="3867150"/>
          </a:xfrm>
        </p:spPr>
        <p:txBody>
          <a:bodyPr/>
          <a:lstStyle/>
          <a:p>
            <a:pPr>
              <a:buSzTx/>
              <a:buFont typeface="Wingdings" pitchFamily="2" charset="2"/>
              <a:buChar char="§"/>
            </a:pPr>
            <a:r>
              <a:rPr lang="en-US" altLang="en-US" sz="2800" dirty="0" smtClean="0"/>
              <a:t>ARMS major goal-  facilitate a Culture of Safety and improve quality of care for patient &amp; providers </a:t>
            </a:r>
          </a:p>
          <a:p>
            <a:pPr>
              <a:buSzTx/>
              <a:buFont typeface="Wingdings" pitchFamily="2" charset="2"/>
              <a:buChar char="§"/>
            </a:pPr>
            <a:r>
              <a:rPr lang="en-US" altLang="en-US" sz="2800" dirty="0" smtClean="0"/>
              <a:t>How? </a:t>
            </a:r>
          </a:p>
          <a:p>
            <a:pPr marL="400050" lvl="1" indent="0">
              <a:buSzTx/>
              <a:buNone/>
            </a:pPr>
            <a:r>
              <a:rPr lang="en-US" altLang="en-US" sz="2400" dirty="0" smtClean="0"/>
              <a:t>Integration of existing Q &amp;S initiatives within Office </a:t>
            </a:r>
            <a:r>
              <a:rPr lang="en-US" altLang="en-US" sz="2400" dirty="0"/>
              <a:t>P</a:t>
            </a:r>
            <a:r>
              <a:rPr lang="en-US" altLang="en-US" sz="2400" dirty="0" smtClean="0"/>
              <a:t>ractice setting with the hospital based infrastructure,  i.e.:</a:t>
            </a:r>
          </a:p>
          <a:p>
            <a:pPr lvl="1">
              <a:buSzTx/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Ambulatory Quality and Patient Safety Committee, </a:t>
            </a:r>
            <a:endParaRPr lang="en-US" altLang="en-US" sz="2400" dirty="0"/>
          </a:p>
          <a:p>
            <a:pPr lvl="1">
              <a:buSzTx/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Quality Review Committee, </a:t>
            </a:r>
          </a:p>
          <a:p>
            <a:pPr lvl="1">
              <a:buSzTx/>
              <a:buFont typeface="Wingdings" panose="05000000000000000000" pitchFamily="2" charset="2"/>
              <a:buChar char="Ø"/>
            </a:pPr>
            <a:r>
              <a:rPr lang="en-US" altLang="en-US" sz="2400" dirty="0"/>
              <a:t>O</a:t>
            </a:r>
            <a:r>
              <a:rPr lang="en-US" altLang="en-US" sz="2400" dirty="0" smtClean="0"/>
              <a:t>n-line rL Safety Reporting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83691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458200" cy="1470025"/>
          </a:xfrm>
        </p:spPr>
        <p:txBody>
          <a:bodyPr/>
          <a:lstStyle/>
          <a:p>
            <a:r>
              <a:rPr lang="en-US" b="1" dirty="0" smtClean="0"/>
              <a:t>Mount Auburn-Performance Improvement Project (MA-PIP)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05000"/>
            <a:ext cx="7848600" cy="3733800"/>
          </a:xfrm>
        </p:spPr>
        <p:txBody>
          <a:bodyPr/>
          <a:lstStyle/>
          <a:p>
            <a:pPr algn="l"/>
            <a:r>
              <a:rPr lang="en-US" sz="2800" dirty="0" smtClean="0"/>
              <a:t>How does this work fit into the ARMS program initiative?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Empowers</a:t>
            </a:r>
            <a:r>
              <a:rPr lang="en-US" sz="2800" dirty="0" smtClean="0"/>
              <a:t> the frontline staff at the point of care by:</a:t>
            </a:r>
            <a:endParaRPr lang="en-US" sz="2800" dirty="0"/>
          </a:p>
          <a:p>
            <a:pPr lvl="1" algn="l"/>
            <a:r>
              <a:rPr lang="en-US" sz="2400" dirty="0" smtClean="0"/>
              <a:t>training Coaches and Teams to “see a problem/solve a problem” using the IHI Model for Improvement to standardize systems &amp; processes and shared learning</a:t>
            </a:r>
          </a:p>
          <a:p>
            <a:pPr lvl="1" algn="l"/>
            <a:r>
              <a:rPr lang="en-US" sz="2400" dirty="0"/>
              <a:t>	</a:t>
            </a:r>
            <a:endParaRPr lang="en-US" sz="2400" dirty="0" smtClean="0"/>
          </a:p>
          <a:p>
            <a:pPr lvl="1" algn="l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760595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8392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Please complete your evaluation and suggestions  and turn in at registration table (MAH will process CMEs)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Upcoming meetings: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smtClean="0"/>
              <a:t>October </a:t>
            </a:r>
            <a:r>
              <a:rPr lang="en-US" sz="2400" smtClean="0"/>
              <a:t>30</a:t>
            </a:r>
            <a:r>
              <a:rPr lang="en-US" sz="2400" baseline="30000" smtClean="0"/>
              <a:t>th</a:t>
            </a:r>
            <a:r>
              <a:rPr lang="en-US" sz="2400" smtClean="0"/>
              <a:t> </a:t>
            </a:r>
            <a:r>
              <a:rPr lang="en-US" sz="2400" dirty="0" smtClean="0"/>
              <a:t>– Practice Managers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December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– Community Learning Session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Thank you to teams, coaches, faculty, staff, and               to all of you for your focus on safety and improvement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1863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Mount Auburn Office Practice Improvement Project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1163</TotalTime>
  <Words>3089</Words>
  <Application>Microsoft Office PowerPoint</Application>
  <PresentationFormat>On-screen Show (4:3)</PresentationFormat>
  <Paragraphs>550</Paragraphs>
  <Slides>48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MS PGothic</vt:lpstr>
      <vt:lpstr>Arial</vt:lpstr>
      <vt:lpstr>Helvetica</vt:lpstr>
      <vt:lpstr>Monotype Sorts</vt:lpstr>
      <vt:lpstr>Tahoma</vt:lpstr>
      <vt:lpstr>Times New Roman</vt:lpstr>
      <vt:lpstr>Wingdings</vt:lpstr>
      <vt:lpstr>powerpoint template Mount Auburn Office Practice Improvement Project</vt:lpstr>
      <vt:lpstr>Coalition-MAH powerpoint template</vt:lpstr>
      <vt:lpstr> Using the Model for Improvement  to Improve Reliability of Care Processes   Jennifer Lenoci-Edwards, RN, MPH Director, Patient Safety, Institute for Healthcare Improvement (IHI) Yvonne Cheung, MD, MPH, CPPS Chair, Department of Quality and Patient Safety, MAH  </vt:lpstr>
      <vt:lpstr>Learning Objectives</vt:lpstr>
      <vt:lpstr>Disclosure Statement</vt:lpstr>
      <vt:lpstr>PowerPoint Presentation</vt:lpstr>
      <vt:lpstr>Repeated Use of the PDSA Cycle</vt:lpstr>
      <vt:lpstr>Plan-Do-Study-Act (PDSA) Cycle</vt:lpstr>
      <vt:lpstr>Principles &amp; Guidelines for Testing Changes</vt:lpstr>
      <vt:lpstr>Getting Started</vt:lpstr>
      <vt:lpstr>Our Test Case:   Test Result Management</vt:lpstr>
      <vt:lpstr>Where do I begin? Let’s break it down</vt:lpstr>
      <vt:lpstr>Back to the Model For Improvement</vt:lpstr>
      <vt:lpstr>Back to the Model For Improvement </vt:lpstr>
      <vt:lpstr>Working toward your Tests of Change</vt:lpstr>
      <vt:lpstr>Flow Mapping: Visualize the Steps</vt:lpstr>
      <vt:lpstr>Flow Mapping –  Making the Process Visual</vt:lpstr>
      <vt:lpstr>Tool: Ask “Why?” Five Times</vt:lpstr>
      <vt:lpstr>Your turn – Flow mapping for  Test Result Management </vt:lpstr>
      <vt:lpstr> </vt:lpstr>
      <vt:lpstr>Principles &amp; Guidelines for Testing Changes</vt:lpstr>
      <vt:lpstr>PowerPoint Presentation</vt:lpstr>
      <vt:lpstr>How Reliable is Your Test Result Process</vt:lpstr>
      <vt:lpstr>Why Are Processes Not Reliable?</vt:lpstr>
      <vt:lpstr>PowerPoint Presentation</vt:lpstr>
      <vt:lpstr>Changes that can Improve Reliability</vt:lpstr>
      <vt:lpstr>Why Standardize?</vt:lpstr>
      <vt:lpstr>How do I make this Reliable?</vt:lpstr>
      <vt:lpstr>Testing on a Small Scale</vt:lpstr>
      <vt:lpstr>Your Turn – Small Tests of Change</vt:lpstr>
      <vt:lpstr>Discussion </vt:lpstr>
      <vt:lpstr>What Makes an Effective Change? </vt:lpstr>
      <vt:lpstr>PowerPoint Presentation</vt:lpstr>
      <vt:lpstr>Engaging Patients </vt:lpstr>
      <vt:lpstr>Your turn </vt:lpstr>
      <vt:lpstr>Discussion</vt:lpstr>
      <vt:lpstr>Learning from Tests of Change:  Plan-Do-Study-Act (PDSA) Cycle</vt:lpstr>
      <vt:lpstr>Repeated Use of the PDSA Cycle</vt:lpstr>
      <vt:lpstr>Using the PDSA form</vt:lpstr>
      <vt:lpstr>PowerPoint Presentation</vt:lpstr>
      <vt:lpstr>Review: The Key Steps of Improvement Work </vt:lpstr>
      <vt:lpstr>To Be Successful …</vt:lpstr>
      <vt:lpstr>Keep in mind….</vt:lpstr>
      <vt:lpstr>Those who lead healthcare in patient safety </vt:lpstr>
      <vt:lpstr>Organizations that are exceptional create this superior learning dynamic by: </vt:lpstr>
      <vt:lpstr>PowerPoint Presentation</vt:lpstr>
      <vt:lpstr>Wrap up and Next Steps   Lora Gross-Kostka, RN, BSN, Ambulatory Risk Manager/Patient Safety Advisor, MAH Paula Griswold, MS Executive Director, Massachusetts Coalition for the Prevention of Medical Errors  </vt:lpstr>
      <vt:lpstr>Ambulatory Risk Management and Patient Safety Program (ARMS)</vt:lpstr>
      <vt:lpstr>Mount Auburn-Performance Improvement Project (MA-PIP)</vt:lpstr>
      <vt:lpstr>Next Steps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 Auburn Community Learning Session</dc:title>
  <dc:creator>Emily Biocchi</dc:creator>
  <cp:lastModifiedBy>Elizabeth Capstick</cp:lastModifiedBy>
  <cp:revision>80</cp:revision>
  <dcterms:created xsi:type="dcterms:W3CDTF">2015-09-14T16:47:07Z</dcterms:created>
  <dcterms:modified xsi:type="dcterms:W3CDTF">2015-09-24T18:14:48Z</dcterms:modified>
</cp:coreProperties>
</file>